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700" r:id="rId2"/>
  </p:sldMasterIdLst>
  <p:notesMasterIdLst>
    <p:notesMasterId r:id="rId30"/>
  </p:notesMasterIdLst>
  <p:sldIdLst>
    <p:sldId id="256" r:id="rId3"/>
    <p:sldId id="828" r:id="rId4"/>
    <p:sldId id="393" r:id="rId5"/>
    <p:sldId id="693" r:id="rId6"/>
    <p:sldId id="838" r:id="rId7"/>
    <p:sldId id="868" r:id="rId8"/>
    <p:sldId id="895" r:id="rId9"/>
    <p:sldId id="867" r:id="rId10"/>
    <p:sldId id="878" r:id="rId11"/>
    <p:sldId id="500" r:id="rId12"/>
    <p:sldId id="894" r:id="rId13"/>
    <p:sldId id="870" r:id="rId14"/>
    <p:sldId id="877" r:id="rId15"/>
    <p:sldId id="879" r:id="rId16"/>
    <p:sldId id="700" r:id="rId17"/>
    <p:sldId id="871" r:id="rId18"/>
    <p:sldId id="881" r:id="rId19"/>
    <p:sldId id="885" r:id="rId20"/>
    <p:sldId id="882" r:id="rId21"/>
    <p:sldId id="889" r:id="rId22"/>
    <p:sldId id="883" r:id="rId23"/>
    <p:sldId id="884" r:id="rId24"/>
    <p:sldId id="284" r:id="rId25"/>
    <p:sldId id="886" r:id="rId26"/>
    <p:sldId id="890" r:id="rId27"/>
    <p:sldId id="891" r:id="rId28"/>
    <p:sldId id="67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zej Blumenfeld" initials="" lastIdx="2" clrIdx="0"/>
  <p:cmAuthor id="7" name="Guest User" initials="GU" lastIdx="11" clrIdx="7">
    <p:extLst>
      <p:ext uri="{19B8F6BF-5375-455C-9EA6-DF929625EA0E}">
        <p15:presenceInfo xmlns:p15="http://schemas.microsoft.com/office/powerpoint/2012/main" userId="d203853f81f9fe21" providerId="Windows Live"/>
      </p:ext>
    </p:extLst>
  </p:cmAuthor>
  <p:cmAuthor id="1" name="Adrian Półtorak" initials="" lastIdx="3" clrIdx="1"/>
  <p:cmAuthor id="8" name="Andrzej Blumenfeld" initials="AB" lastIdx="1" clrIdx="8">
    <p:extLst>
      <p:ext uri="{19B8F6BF-5375-455C-9EA6-DF929625EA0E}">
        <p15:presenceInfo xmlns:p15="http://schemas.microsoft.com/office/powerpoint/2012/main" userId="9029cfbca6bdcfb4" providerId="Windows Live"/>
      </p:ext>
    </p:extLst>
  </p:cmAuthor>
  <p:cmAuthor id="2" name="Wojtek L." initials="" lastIdx="6" clrIdx="2"/>
  <p:cmAuthor id="9" name="Pawel Jawor" initials="PJ" lastIdx="3" clrIdx="9">
    <p:extLst>
      <p:ext uri="{19B8F6BF-5375-455C-9EA6-DF929625EA0E}">
        <p15:presenceInfo xmlns:p15="http://schemas.microsoft.com/office/powerpoint/2012/main" userId="80df49ec39efc941" providerId="Windows Live"/>
      </p:ext>
    </p:extLst>
  </p:cmAuthor>
  <p:cmAuthor id="3" name="Dzawor Inc" initials="" lastIdx="4" clrIdx="3"/>
  <p:cmAuthor id="10" name="Studio aGRAFka" initials="Sa" lastIdx="2" clrIdx="10">
    <p:extLst>
      <p:ext uri="{19B8F6BF-5375-455C-9EA6-DF929625EA0E}">
        <p15:presenceInfo xmlns:p15="http://schemas.microsoft.com/office/powerpoint/2012/main" userId="3a81e4ecfd0b967f" providerId="Windows Live"/>
      </p:ext>
    </p:extLst>
  </p:cmAuthor>
  <p:cmAuthor id="4" name="Tomasz Wlazło" initials="TW" lastIdx="3" clrIdx="4">
    <p:extLst>
      <p:ext uri="{19B8F6BF-5375-455C-9EA6-DF929625EA0E}">
        <p15:presenceInfo xmlns:p15="http://schemas.microsoft.com/office/powerpoint/2012/main" userId="4274daed69ee297a" providerId="Windows Live"/>
      </p:ext>
    </p:extLst>
  </p:cmAuthor>
  <p:cmAuthor id="11" name="Michal Siennicki" initials="MS" lastIdx="1" clrIdx="11">
    <p:extLst>
      <p:ext uri="{19B8F6BF-5375-455C-9EA6-DF929625EA0E}">
        <p15:presenceInfo xmlns:p15="http://schemas.microsoft.com/office/powerpoint/2012/main" userId="bfec9d0f04c86006" providerId="Windows Live"/>
      </p:ext>
    </p:extLst>
  </p:cmAuthor>
  <p:cmAuthor id="5" name="Gość" initials="Go" lastIdx="1" clrIdx="5"/>
  <p:cmAuthor id="6" name="Wojciech Liwanowski" initials="WL" lastIdx="28" clrIdx="6">
    <p:extLst>
      <p:ext uri="{19B8F6BF-5375-455C-9EA6-DF929625EA0E}">
        <p15:presenceInfo xmlns:p15="http://schemas.microsoft.com/office/powerpoint/2012/main" userId="b265f34f2c0504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7D"/>
    <a:srgbClr val="14292E"/>
    <a:srgbClr val="006E7D"/>
    <a:srgbClr val="94287B"/>
    <a:srgbClr val="BD5BB9"/>
    <a:srgbClr val="C670E6"/>
    <a:srgbClr val="125C6B"/>
    <a:srgbClr val="47CEE0"/>
    <a:srgbClr val="989898"/>
    <a:srgbClr val="598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1F6DA-C421-43BD-9E1C-0EF2191BF209}" v="1" dt="2022-11-24T05:48:46.576"/>
    <p1510:client id="{262448D3-8050-4551-99E9-97C02CB389D4}" v="2975" dt="2022-11-24T09:25:26.668"/>
    <p1510:client id="{26B9CCE9-B5AA-4809-B3BC-6BE593F6C8A4}" v="3" dt="2022-11-24T12:29:16.766"/>
    <p1510:client id="{5424DE53-1982-44E2-8B39-E53519B46BCE}" v="798" dt="2022-11-24T12:52:18.541"/>
  </p1510:revLst>
</p1510:revInfo>
</file>

<file path=ppt/tableStyles.xml><?xml version="1.0" encoding="utf-8"?>
<a:tblStyleLst xmlns:a="http://schemas.openxmlformats.org/drawingml/2006/main" def="{1EE13CCA-B63F-4FCB-BCC4-9F669C1F5A55}">
  <a:tblStyle styleId="{1EE13CCA-B63F-4FCB-BCC4-9F669C1F5A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35AF9-9AB1-4DA3-BD74-ED192A852998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4B550326-AEBD-4343-B8B9-7B8BD5D8A8E1}">
      <dgm:prSet phldrT="[Tekst]" custT="1"/>
      <dgm:spPr>
        <a:solidFill>
          <a:srgbClr val="598526"/>
        </a:solidFill>
        <a:ln>
          <a:solidFill>
            <a:srgbClr val="425F1E"/>
          </a:solidFill>
        </a:ln>
      </dgm:spPr>
      <dgm:t>
        <a:bodyPr/>
        <a:lstStyle/>
        <a:p>
          <a:r>
            <a:rPr lang="pl-PL" sz="900"/>
            <a:t>KONCEPCJA</a:t>
          </a:r>
        </a:p>
      </dgm:t>
    </dgm:pt>
    <dgm:pt modelId="{23D5CDD4-C616-4D9F-AA5C-BE87C25C4E75}" type="parTrans" cxnId="{4990B2B4-0AD3-4065-86DB-DA9403511BF9}">
      <dgm:prSet/>
      <dgm:spPr/>
      <dgm:t>
        <a:bodyPr/>
        <a:lstStyle/>
        <a:p>
          <a:endParaRPr lang="pl-PL"/>
        </a:p>
      </dgm:t>
    </dgm:pt>
    <dgm:pt modelId="{B4F8B08C-B888-473D-9B64-D17E9BBE2275}" type="sibTrans" cxnId="{4990B2B4-0AD3-4065-86DB-DA9403511BF9}">
      <dgm:prSet/>
      <dgm:spPr/>
      <dgm:t>
        <a:bodyPr/>
        <a:lstStyle/>
        <a:p>
          <a:endParaRPr lang="pl-PL"/>
        </a:p>
      </dgm:t>
    </dgm:pt>
    <dgm:pt modelId="{6446AC79-380A-4FED-969F-FDFA9755A6B0}">
      <dgm:prSet phldrT="[Tekst]" custT="1"/>
      <dgm:spPr>
        <a:solidFill>
          <a:srgbClr val="598526"/>
        </a:solidFill>
        <a:ln>
          <a:solidFill>
            <a:srgbClr val="425F1E"/>
          </a:solidFill>
        </a:ln>
      </dgm:spPr>
      <dgm:t>
        <a:bodyPr/>
        <a:lstStyle/>
        <a:p>
          <a:r>
            <a:rPr lang="pl-PL" sz="1000" b="0" i="0"/>
            <a:t>PRODUKCJA</a:t>
          </a:r>
          <a:endParaRPr lang="pl-PL" sz="1000"/>
        </a:p>
      </dgm:t>
    </dgm:pt>
    <dgm:pt modelId="{BFD322FD-8B8E-47F1-A697-C92F629D347C}" type="parTrans" cxnId="{B6FC424C-4727-4B01-9018-7F17CD0EBA0F}">
      <dgm:prSet/>
      <dgm:spPr/>
      <dgm:t>
        <a:bodyPr/>
        <a:lstStyle/>
        <a:p>
          <a:endParaRPr lang="pl-PL"/>
        </a:p>
      </dgm:t>
    </dgm:pt>
    <dgm:pt modelId="{893CB169-E074-4132-82E2-F969EA332F27}" type="sibTrans" cxnId="{B6FC424C-4727-4B01-9018-7F17CD0EBA0F}">
      <dgm:prSet/>
      <dgm:spPr/>
      <dgm:t>
        <a:bodyPr/>
        <a:lstStyle/>
        <a:p>
          <a:endParaRPr lang="pl-PL"/>
        </a:p>
      </dgm:t>
    </dgm:pt>
    <dgm:pt modelId="{83C20D2B-A32B-46D6-BE15-72092575AF99}">
      <dgm:prSet phldrT="[Tekst]" custT="1"/>
      <dgm:spPr>
        <a:solidFill>
          <a:srgbClr val="005260"/>
        </a:solidFill>
        <a:ln>
          <a:solidFill>
            <a:srgbClr val="202A17"/>
          </a:solidFill>
        </a:ln>
      </dgm:spPr>
      <dgm:t>
        <a:bodyPr/>
        <a:lstStyle/>
        <a:p>
          <a:r>
            <a:rPr lang="pl-PL" sz="1000" b="0" i="0"/>
            <a:t>PRE-PRODUKCJA</a:t>
          </a:r>
          <a:endParaRPr lang="pl-PL" sz="1000"/>
        </a:p>
      </dgm:t>
    </dgm:pt>
    <dgm:pt modelId="{59C5A58A-8E88-45A8-A2BA-9EFDAC0F270B}" type="sibTrans" cxnId="{B06C494D-5102-46C8-AA63-F1C6F5425AFC}">
      <dgm:prSet/>
      <dgm:spPr/>
      <dgm:t>
        <a:bodyPr/>
        <a:lstStyle/>
        <a:p>
          <a:endParaRPr lang="pl-PL"/>
        </a:p>
      </dgm:t>
    </dgm:pt>
    <dgm:pt modelId="{8CB78CA1-2796-4C73-8F26-187B75B5C0C7}" type="parTrans" cxnId="{B06C494D-5102-46C8-AA63-F1C6F5425AFC}">
      <dgm:prSet/>
      <dgm:spPr/>
      <dgm:t>
        <a:bodyPr/>
        <a:lstStyle/>
        <a:p>
          <a:endParaRPr lang="pl-PL"/>
        </a:p>
      </dgm:t>
    </dgm:pt>
    <dgm:pt modelId="{CB7529C8-B9DD-442E-8633-F25325115DF6}" type="pres">
      <dgm:prSet presAssocID="{AF235AF9-9AB1-4DA3-BD74-ED192A852998}" presName="Name0" presStyleCnt="0">
        <dgm:presLayoutVars>
          <dgm:dir/>
          <dgm:animLvl val="lvl"/>
          <dgm:resizeHandles val="exact"/>
        </dgm:presLayoutVars>
      </dgm:prSet>
      <dgm:spPr/>
    </dgm:pt>
    <dgm:pt modelId="{AD2F6319-9597-4ACC-BB4E-BA6DB41BA731}" type="pres">
      <dgm:prSet presAssocID="{4B550326-AEBD-4343-B8B9-7B8BD5D8A8E1}" presName="parTxOnly" presStyleLbl="node1" presStyleIdx="0" presStyleCnt="3" custScaleX="90397" custLinFactNeighborX="-9597" custLinFactNeighborY="-2711">
        <dgm:presLayoutVars>
          <dgm:chMax val="0"/>
          <dgm:chPref val="0"/>
          <dgm:bulletEnabled val="1"/>
        </dgm:presLayoutVars>
      </dgm:prSet>
      <dgm:spPr/>
    </dgm:pt>
    <dgm:pt modelId="{82A054C8-3ED3-4425-910C-8344F0AC6678}" type="pres">
      <dgm:prSet presAssocID="{B4F8B08C-B888-473D-9B64-D17E9BBE2275}" presName="parTxOnlySpace" presStyleCnt="0"/>
      <dgm:spPr/>
    </dgm:pt>
    <dgm:pt modelId="{78F593AD-D62D-420A-828E-65D86F35DD82}" type="pres">
      <dgm:prSet presAssocID="{83C20D2B-A32B-46D6-BE15-72092575AF99}" presName="parTxOnly" presStyleLbl="node1" presStyleIdx="1" presStyleCnt="3" custScaleX="243386" custLinFactNeighborX="-30137">
        <dgm:presLayoutVars>
          <dgm:chMax val="0"/>
          <dgm:chPref val="0"/>
          <dgm:bulletEnabled val="1"/>
        </dgm:presLayoutVars>
      </dgm:prSet>
      <dgm:spPr/>
    </dgm:pt>
    <dgm:pt modelId="{1F9D83F1-152E-4A8E-9589-8F889E4A7474}" type="pres">
      <dgm:prSet presAssocID="{59C5A58A-8E88-45A8-A2BA-9EFDAC0F270B}" presName="parTxOnlySpace" presStyleCnt="0"/>
      <dgm:spPr/>
    </dgm:pt>
    <dgm:pt modelId="{D48F2939-38BA-470A-94F3-2BECD9242CAF}" type="pres">
      <dgm:prSet presAssocID="{6446AC79-380A-4FED-969F-FDFA9755A6B0}" presName="parTxOnly" presStyleLbl="node1" presStyleIdx="2" presStyleCnt="3" custScaleX="80058" custScaleY="100000" custLinFactNeighborX="4149">
        <dgm:presLayoutVars>
          <dgm:chMax val="0"/>
          <dgm:chPref val="0"/>
          <dgm:bulletEnabled val="1"/>
        </dgm:presLayoutVars>
      </dgm:prSet>
      <dgm:spPr/>
    </dgm:pt>
  </dgm:ptLst>
  <dgm:cxnLst>
    <dgm:cxn modelId="{D297660F-AF1B-427B-8B4E-5B80E49021B1}" type="presOf" srcId="{83C20D2B-A32B-46D6-BE15-72092575AF99}" destId="{78F593AD-D62D-420A-828E-65D86F35DD82}" srcOrd="0" destOrd="0" presId="urn:microsoft.com/office/officeart/2005/8/layout/chevron1"/>
    <dgm:cxn modelId="{0E201E12-311D-48A8-92EB-8E6F50E69413}" type="presOf" srcId="{4B550326-AEBD-4343-B8B9-7B8BD5D8A8E1}" destId="{AD2F6319-9597-4ACC-BB4E-BA6DB41BA731}" srcOrd="0" destOrd="0" presId="urn:microsoft.com/office/officeart/2005/8/layout/chevron1"/>
    <dgm:cxn modelId="{37E22F3E-CDBA-4BC4-BF67-3DB21F6ED5A1}" type="presOf" srcId="{6446AC79-380A-4FED-969F-FDFA9755A6B0}" destId="{D48F2939-38BA-470A-94F3-2BECD9242CAF}" srcOrd="0" destOrd="0" presId="urn:microsoft.com/office/officeart/2005/8/layout/chevron1"/>
    <dgm:cxn modelId="{B6FC424C-4727-4B01-9018-7F17CD0EBA0F}" srcId="{AF235AF9-9AB1-4DA3-BD74-ED192A852998}" destId="{6446AC79-380A-4FED-969F-FDFA9755A6B0}" srcOrd="2" destOrd="0" parTransId="{BFD322FD-8B8E-47F1-A697-C92F629D347C}" sibTransId="{893CB169-E074-4132-82E2-F969EA332F27}"/>
    <dgm:cxn modelId="{B06C494D-5102-46C8-AA63-F1C6F5425AFC}" srcId="{AF235AF9-9AB1-4DA3-BD74-ED192A852998}" destId="{83C20D2B-A32B-46D6-BE15-72092575AF99}" srcOrd="1" destOrd="0" parTransId="{8CB78CA1-2796-4C73-8F26-187B75B5C0C7}" sibTransId="{59C5A58A-8E88-45A8-A2BA-9EFDAC0F270B}"/>
    <dgm:cxn modelId="{4990B2B4-0AD3-4065-86DB-DA9403511BF9}" srcId="{AF235AF9-9AB1-4DA3-BD74-ED192A852998}" destId="{4B550326-AEBD-4343-B8B9-7B8BD5D8A8E1}" srcOrd="0" destOrd="0" parTransId="{23D5CDD4-C616-4D9F-AA5C-BE87C25C4E75}" sibTransId="{B4F8B08C-B888-473D-9B64-D17E9BBE2275}"/>
    <dgm:cxn modelId="{8D3D0CCF-9620-4441-871E-AF86FCF16C95}" type="presOf" srcId="{AF235AF9-9AB1-4DA3-BD74-ED192A852998}" destId="{CB7529C8-B9DD-442E-8633-F25325115DF6}" srcOrd="0" destOrd="0" presId="urn:microsoft.com/office/officeart/2005/8/layout/chevron1"/>
    <dgm:cxn modelId="{33B429CA-767D-41CA-BCC7-6DCA600A14D1}" type="presParOf" srcId="{CB7529C8-B9DD-442E-8633-F25325115DF6}" destId="{AD2F6319-9597-4ACC-BB4E-BA6DB41BA731}" srcOrd="0" destOrd="0" presId="urn:microsoft.com/office/officeart/2005/8/layout/chevron1"/>
    <dgm:cxn modelId="{4808ACEA-2E2D-4EC8-ABF9-E0C628BF8CEF}" type="presParOf" srcId="{CB7529C8-B9DD-442E-8633-F25325115DF6}" destId="{82A054C8-3ED3-4425-910C-8344F0AC6678}" srcOrd="1" destOrd="0" presId="urn:microsoft.com/office/officeart/2005/8/layout/chevron1"/>
    <dgm:cxn modelId="{55F11CE8-10C0-4EA5-B014-18009C2895A3}" type="presParOf" srcId="{CB7529C8-B9DD-442E-8633-F25325115DF6}" destId="{78F593AD-D62D-420A-828E-65D86F35DD82}" srcOrd="2" destOrd="0" presId="urn:microsoft.com/office/officeart/2005/8/layout/chevron1"/>
    <dgm:cxn modelId="{215DBCFD-5028-4519-B40D-0E7884ECFEA3}" type="presParOf" srcId="{CB7529C8-B9DD-442E-8633-F25325115DF6}" destId="{1F9D83F1-152E-4A8E-9589-8F889E4A7474}" srcOrd="3" destOrd="0" presId="urn:microsoft.com/office/officeart/2005/8/layout/chevron1"/>
    <dgm:cxn modelId="{52B383C7-949F-4378-9DC5-DBC751FE0834}" type="presParOf" srcId="{CB7529C8-B9DD-442E-8633-F25325115DF6}" destId="{D48F2939-38BA-470A-94F3-2BECD9242CA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35AF9-9AB1-4DA3-BD74-ED192A85299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B550326-AEBD-4343-B8B9-7B8BD5D8A8E1}">
      <dgm:prSet phldrT="[Tekst]" phldr="0" custT="1"/>
      <dgm:spPr>
        <a:solidFill>
          <a:srgbClr val="14292E"/>
        </a:solidFill>
        <a:ln>
          <a:solidFill>
            <a:srgbClr val="006E7D"/>
          </a:solidFill>
        </a:ln>
      </dgm:spPr>
      <dgm:t>
        <a:bodyPr/>
        <a:lstStyle/>
        <a:p>
          <a:r>
            <a:rPr lang="pl-PL" sz="1050">
              <a:solidFill>
                <a:schemeClr val="tx1">
                  <a:lumMod val="65000"/>
                </a:schemeClr>
              </a:solidFill>
              <a:latin typeface="ubuntu"/>
            </a:rPr>
            <a:t>$60.000</a:t>
          </a:r>
        </a:p>
      </dgm:t>
    </dgm:pt>
    <dgm:pt modelId="{23D5CDD4-C616-4D9F-AA5C-BE87C25C4E75}" type="parTrans" cxnId="{4990B2B4-0AD3-4065-86DB-DA9403511BF9}">
      <dgm:prSet/>
      <dgm:spPr/>
      <dgm:t>
        <a:bodyPr/>
        <a:lstStyle/>
        <a:p>
          <a:endParaRPr lang="pl-PL"/>
        </a:p>
      </dgm:t>
    </dgm:pt>
    <dgm:pt modelId="{B4F8B08C-B888-473D-9B64-D17E9BBE2275}" type="sibTrans" cxnId="{4990B2B4-0AD3-4065-86DB-DA9403511BF9}">
      <dgm:prSet/>
      <dgm:spPr/>
      <dgm:t>
        <a:bodyPr/>
        <a:lstStyle/>
        <a:p>
          <a:endParaRPr lang="pl-PL"/>
        </a:p>
      </dgm:t>
    </dgm:pt>
    <dgm:pt modelId="{83C20D2B-A32B-46D6-BE15-72092575AF99}">
      <dgm:prSet phldrT="[Tekst]" custT="1"/>
      <dgm:spPr>
        <a:solidFill>
          <a:srgbClr val="14292E"/>
        </a:solidFill>
        <a:ln>
          <a:solidFill>
            <a:srgbClr val="006E7D"/>
          </a:solidFill>
        </a:ln>
      </dgm:spPr>
      <dgm:t>
        <a:bodyPr/>
        <a:lstStyle/>
        <a:p>
          <a:r>
            <a:rPr lang="pl-PL" sz="1200" b="0" i="0">
              <a:solidFill>
                <a:schemeClr val="tx1">
                  <a:lumMod val="65000"/>
                </a:schemeClr>
              </a:solidFill>
              <a:latin typeface="ubuntu"/>
            </a:rPr>
            <a:t>$</a:t>
          </a:r>
          <a:r>
            <a:rPr lang="pl-PL" sz="1200">
              <a:solidFill>
                <a:schemeClr val="tx1">
                  <a:lumMod val="65000"/>
                </a:schemeClr>
              </a:solidFill>
              <a:latin typeface="ubuntu"/>
            </a:rPr>
            <a:t>430.000</a:t>
          </a:r>
        </a:p>
      </dgm:t>
    </dgm:pt>
    <dgm:pt modelId="{8CB78CA1-2796-4C73-8F26-187B75B5C0C7}" type="parTrans" cxnId="{B06C494D-5102-46C8-AA63-F1C6F5425AFC}">
      <dgm:prSet/>
      <dgm:spPr/>
      <dgm:t>
        <a:bodyPr/>
        <a:lstStyle/>
        <a:p>
          <a:endParaRPr lang="pl-PL"/>
        </a:p>
      </dgm:t>
    </dgm:pt>
    <dgm:pt modelId="{59C5A58A-8E88-45A8-A2BA-9EFDAC0F270B}" type="sibTrans" cxnId="{B06C494D-5102-46C8-AA63-F1C6F5425AFC}">
      <dgm:prSet/>
      <dgm:spPr/>
      <dgm:t>
        <a:bodyPr/>
        <a:lstStyle/>
        <a:p>
          <a:endParaRPr lang="pl-PL"/>
        </a:p>
      </dgm:t>
    </dgm:pt>
    <dgm:pt modelId="{6446AC79-380A-4FED-969F-FDFA9755A6B0}">
      <dgm:prSet phldrT="[Tekst]" custT="1"/>
      <dgm:spPr>
        <a:solidFill>
          <a:srgbClr val="14292E"/>
        </a:solidFill>
        <a:ln>
          <a:solidFill>
            <a:srgbClr val="006E7D"/>
          </a:solidFill>
        </a:ln>
      </dgm:spPr>
      <dgm:t>
        <a:bodyPr/>
        <a:lstStyle/>
        <a:p>
          <a:r>
            <a:rPr lang="pl-PL" sz="1100" b="0" i="0">
              <a:solidFill>
                <a:schemeClr val="tx1">
                  <a:lumMod val="65000"/>
                </a:schemeClr>
              </a:solidFill>
              <a:latin typeface="ubuntu"/>
            </a:rPr>
            <a:t>$</a:t>
          </a:r>
          <a:r>
            <a:rPr lang="pl-PL" sz="1100">
              <a:solidFill>
                <a:schemeClr val="tx1">
                  <a:lumMod val="65000"/>
                </a:schemeClr>
              </a:solidFill>
              <a:latin typeface="ubuntu"/>
            </a:rPr>
            <a:t>760.000</a:t>
          </a:r>
        </a:p>
      </dgm:t>
    </dgm:pt>
    <dgm:pt modelId="{BFD322FD-8B8E-47F1-A697-C92F629D347C}" type="parTrans" cxnId="{B6FC424C-4727-4B01-9018-7F17CD0EBA0F}">
      <dgm:prSet/>
      <dgm:spPr/>
      <dgm:t>
        <a:bodyPr/>
        <a:lstStyle/>
        <a:p>
          <a:endParaRPr lang="pl-PL"/>
        </a:p>
      </dgm:t>
    </dgm:pt>
    <dgm:pt modelId="{893CB169-E074-4132-82E2-F969EA332F27}" type="sibTrans" cxnId="{B6FC424C-4727-4B01-9018-7F17CD0EBA0F}">
      <dgm:prSet/>
      <dgm:spPr/>
      <dgm:t>
        <a:bodyPr/>
        <a:lstStyle/>
        <a:p>
          <a:endParaRPr lang="pl-PL"/>
        </a:p>
      </dgm:t>
    </dgm:pt>
    <dgm:pt modelId="{56B9E7C1-7974-43E7-AEC6-EFAF8D9467EB}">
      <dgm:prSet custT="1"/>
      <dgm:spPr>
        <a:solidFill>
          <a:srgbClr val="14292E"/>
        </a:solidFill>
        <a:ln>
          <a:solidFill>
            <a:srgbClr val="006E7D"/>
          </a:solidFill>
        </a:ln>
      </dgm:spPr>
      <dgm:t>
        <a:bodyPr/>
        <a:lstStyle/>
        <a:p>
          <a:r>
            <a:rPr lang="en-US" sz="1100" b="0" i="0">
              <a:solidFill>
                <a:schemeClr val="bg1">
                  <a:lumMod val="50000"/>
                  <a:lumOff val="50000"/>
                </a:schemeClr>
              </a:solidFill>
              <a:latin typeface="ubuntu"/>
            </a:rPr>
            <a:t>$</a:t>
          </a:r>
          <a:r>
            <a:rPr lang="en-US" sz="1100">
              <a:solidFill>
                <a:schemeClr val="bg1">
                  <a:lumMod val="50000"/>
                  <a:lumOff val="50000"/>
                </a:schemeClr>
              </a:solidFill>
              <a:latin typeface="ubuntu"/>
            </a:rPr>
            <a:t>900.000</a:t>
          </a:r>
        </a:p>
      </dgm:t>
    </dgm:pt>
    <dgm:pt modelId="{39B7147E-2193-435D-B1CB-FB9426D85CBC}" type="parTrans" cxnId="{67700248-71CF-49F2-AA89-135E07C5F292}">
      <dgm:prSet/>
      <dgm:spPr/>
      <dgm:t>
        <a:bodyPr/>
        <a:lstStyle/>
        <a:p>
          <a:endParaRPr lang="pl-PL"/>
        </a:p>
      </dgm:t>
    </dgm:pt>
    <dgm:pt modelId="{8B4B6316-BFE9-48CE-8EF0-0CCDCF09C2AF}" type="sibTrans" cxnId="{67700248-71CF-49F2-AA89-135E07C5F292}">
      <dgm:prSet/>
      <dgm:spPr/>
      <dgm:t>
        <a:bodyPr/>
        <a:lstStyle/>
        <a:p>
          <a:endParaRPr lang="pl-PL"/>
        </a:p>
      </dgm:t>
    </dgm:pt>
    <dgm:pt modelId="{CB7529C8-B9DD-442E-8633-F25325115DF6}" type="pres">
      <dgm:prSet presAssocID="{AF235AF9-9AB1-4DA3-BD74-ED192A852998}" presName="Name0" presStyleCnt="0">
        <dgm:presLayoutVars>
          <dgm:dir/>
          <dgm:animLvl val="lvl"/>
          <dgm:resizeHandles val="exact"/>
        </dgm:presLayoutVars>
      </dgm:prSet>
      <dgm:spPr/>
    </dgm:pt>
    <dgm:pt modelId="{AD2F6319-9597-4ACC-BB4E-BA6DB41BA731}" type="pres">
      <dgm:prSet presAssocID="{4B550326-AEBD-4343-B8B9-7B8BD5D8A8E1}" presName="parTxOnly" presStyleLbl="node1" presStyleIdx="0" presStyleCnt="4" custScaleX="56676" custLinFactNeighborX="-2082" custLinFactNeighborY="1924">
        <dgm:presLayoutVars>
          <dgm:chMax val="0"/>
          <dgm:chPref val="0"/>
          <dgm:bulletEnabled val="1"/>
        </dgm:presLayoutVars>
      </dgm:prSet>
      <dgm:spPr/>
    </dgm:pt>
    <dgm:pt modelId="{82A054C8-3ED3-4425-910C-8344F0AC6678}" type="pres">
      <dgm:prSet presAssocID="{B4F8B08C-B888-473D-9B64-D17E9BBE2275}" presName="parTxOnlySpace" presStyleCnt="0"/>
      <dgm:spPr/>
    </dgm:pt>
    <dgm:pt modelId="{78F593AD-D62D-420A-828E-65D86F35DD82}" type="pres">
      <dgm:prSet presAssocID="{83C20D2B-A32B-46D6-BE15-72092575AF99}" presName="parTxOnly" presStyleLbl="node1" presStyleIdx="1" presStyleCnt="4" custScaleX="79792">
        <dgm:presLayoutVars>
          <dgm:chMax val="0"/>
          <dgm:chPref val="0"/>
          <dgm:bulletEnabled val="1"/>
        </dgm:presLayoutVars>
      </dgm:prSet>
      <dgm:spPr/>
    </dgm:pt>
    <dgm:pt modelId="{1F9D83F1-152E-4A8E-9589-8F889E4A7474}" type="pres">
      <dgm:prSet presAssocID="{59C5A58A-8E88-45A8-A2BA-9EFDAC0F270B}" presName="parTxOnlySpace" presStyleCnt="0"/>
      <dgm:spPr/>
    </dgm:pt>
    <dgm:pt modelId="{D48F2939-38BA-470A-94F3-2BECD9242CAF}" type="pres">
      <dgm:prSet presAssocID="{6446AC79-380A-4FED-969F-FDFA9755A6B0}" presName="parTxOnly" presStyleLbl="node1" presStyleIdx="2" presStyleCnt="4" custScaleX="81156">
        <dgm:presLayoutVars>
          <dgm:chMax val="0"/>
          <dgm:chPref val="0"/>
          <dgm:bulletEnabled val="1"/>
        </dgm:presLayoutVars>
      </dgm:prSet>
      <dgm:spPr/>
    </dgm:pt>
    <dgm:pt modelId="{F47B8FBD-5FF8-49AA-9082-677A8F202485}" type="pres">
      <dgm:prSet presAssocID="{893CB169-E074-4132-82E2-F969EA332F27}" presName="parTxOnlySpace" presStyleCnt="0"/>
      <dgm:spPr/>
    </dgm:pt>
    <dgm:pt modelId="{60EB4723-87E1-4716-9474-F77605CD9EC7}" type="pres">
      <dgm:prSet presAssocID="{56B9E7C1-7974-43E7-AEC6-EFAF8D9467EB}" presName="parTxOnly" presStyleLbl="node1" presStyleIdx="3" presStyleCnt="4" custLinFactNeighborX="66794" custLinFactNeighborY="225">
        <dgm:presLayoutVars>
          <dgm:chMax val="0"/>
          <dgm:chPref val="0"/>
          <dgm:bulletEnabled val="1"/>
        </dgm:presLayoutVars>
      </dgm:prSet>
      <dgm:spPr/>
    </dgm:pt>
  </dgm:ptLst>
  <dgm:cxnLst>
    <dgm:cxn modelId="{D297660F-AF1B-427B-8B4E-5B80E49021B1}" type="presOf" srcId="{83C20D2B-A32B-46D6-BE15-72092575AF99}" destId="{78F593AD-D62D-420A-828E-65D86F35DD82}" srcOrd="0" destOrd="0" presId="urn:microsoft.com/office/officeart/2005/8/layout/chevron1"/>
    <dgm:cxn modelId="{0E201E12-311D-48A8-92EB-8E6F50E69413}" type="presOf" srcId="{4B550326-AEBD-4343-B8B9-7B8BD5D8A8E1}" destId="{AD2F6319-9597-4ACC-BB4E-BA6DB41BA731}" srcOrd="0" destOrd="0" presId="urn:microsoft.com/office/officeart/2005/8/layout/chevron1"/>
    <dgm:cxn modelId="{37E22F3E-CDBA-4BC4-BF67-3DB21F6ED5A1}" type="presOf" srcId="{6446AC79-380A-4FED-969F-FDFA9755A6B0}" destId="{D48F2939-38BA-470A-94F3-2BECD9242CAF}" srcOrd="0" destOrd="0" presId="urn:microsoft.com/office/officeart/2005/8/layout/chevron1"/>
    <dgm:cxn modelId="{67700248-71CF-49F2-AA89-135E07C5F292}" srcId="{AF235AF9-9AB1-4DA3-BD74-ED192A852998}" destId="{56B9E7C1-7974-43E7-AEC6-EFAF8D9467EB}" srcOrd="3" destOrd="0" parTransId="{39B7147E-2193-435D-B1CB-FB9426D85CBC}" sibTransId="{8B4B6316-BFE9-48CE-8EF0-0CCDCF09C2AF}"/>
    <dgm:cxn modelId="{B6FC424C-4727-4B01-9018-7F17CD0EBA0F}" srcId="{AF235AF9-9AB1-4DA3-BD74-ED192A852998}" destId="{6446AC79-380A-4FED-969F-FDFA9755A6B0}" srcOrd="2" destOrd="0" parTransId="{BFD322FD-8B8E-47F1-A697-C92F629D347C}" sibTransId="{893CB169-E074-4132-82E2-F969EA332F27}"/>
    <dgm:cxn modelId="{B06C494D-5102-46C8-AA63-F1C6F5425AFC}" srcId="{AF235AF9-9AB1-4DA3-BD74-ED192A852998}" destId="{83C20D2B-A32B-46D6-BE15-72092575AF99}" srcOrd="1" destOrd="0" parTransId="{8CB78CA1-2796-4C73-8F26-187B75B5C0C7}" sibTransId="{59C5A58A-8E88-45A8-A2BA-9EFDAC0F270B}"/>
    <dgm:cxn modelId="{4FF9429D-1A65-4798-97F3-234BF31AF374}" type="presOf" srcId="{56B9E7C1-7974-43E7-AEC6-EFAF8D9467EB}" destId="{60EB4723-87E1-4716-9474-F77605CD9EC7}" srcOrd="0" destOrd="0" presId="urn:microsoft.com/office/officeart/2005/8/layout/chevron1"/>
    <dgm:cxn modelId="{4990B2B4-0AD3-4065-86DB-DA9403511BF9}" srcId="{AF235AF9-9AB1-4DA3-BD74-ED192A852998}" destId="{4B550326-AEBD-4343-B8B9-7B8BD5D8A8E1}" srcOrd="0" destOrd="0" parTransId="{23D5CDD4-C616-4D9F-AA5C-BE87C25C4E75}" sibTransId="{B4F8B08C-B888-473D-9B64-D17E9BBE2275}"/>
    <dgm:cxn modelId="{8D3D0CCF-9620-4441-871E-AF86FCF16C95}" type="presOf" srcId="{AF235AF9-9AB1-4DA3-BD74-ED192A852998}" destId="{CB7529C8-B9DD-442E-8633-F25325115DF6}" srcOrd="0" destOrd="0" presId="urn:microsoft.com/office/officeart/2005/8/layout/chevron1"/>
    <dgm:cxn modelId="{33B429CA-767D-41CA-BCC7-6DCA600A14D1}" type="presParOf" srcId="{CB7529C8-B9DD-442E-8633-F25325115DF6}" destId="{AD2F6319-9597-4ACC-BB4E-BA6DB41BA731}" srcOrd="0" destOrd="0" presId="urn:microsoft.com/office/officeart/2005/8/layout/chevron1"/>
    <dgm:cxn modelId="{4808ACEA-2E2D-4EC8-ABF9-E0C628BF8CEF}" type="presParOf" srcId="{CB7529C8-B9DD-442E-8633-F25325115DF6}" destId="{82A054C8-3ED3-4425-910C-8344F0AC6678}" srcOrd="1" destOrd="0" presId="urn:microsoft.com/office/officeart/2005/8/layout/chevron1"/>
    <dgm:cxn modelId="{55F11CE8-10C0-4EA5-B014-18009C2895A3}" type="presParOf" srcId="{CB7529C8-B9DD-442E-8633-F25325115DF6}" destId="{78F593AD-D62D-420A-828E-65D86F35DD82}" srcOrd="2" destOrd="0" presId="urn:microsoft.com/office/officeart/2005/8/layout/chevron1"/>
    <dgm:cxn modelId="{215DBCFD-5028-4519-B40D-0E7884ECFEA3}" type="presParOf" srcId="{CB7529C8-B9DD-442E-8633-F25325115DF6}" destId="{1F9D83F1-152E-4A8E-9589-8F889E4A7474}" srcOrd="3" destOrd="0" presId="urn:microsoft.com/office/officeart/2005/8/layout/chevron1"/>
    <dgm:cxn modelId="{52B383C7-949F-4378-9DC5-DBC751FE0834}" type="presParOf" srcId="{CB7529C8-B9DD-442E-8633-F25325115DF6}" destId="{D48F2939-38BA-470A-94F3-2BECD9242CAF}" srcOrd="4" destOrd="0" presId="urn:microsoft.com/office/officeart/2005/8/layout/chevron1"/>
    <dgm:cxn modelId="{EF326AA5-3384-49E8-A826-B6146E62B5B9}" type="presParOf" srcId="{CB7529C8-B9DD-442E-8633-F25325115DF6}" destId="{F47B8FBD-5FF8-49AA-9082-677A8F202485}" srcOrd="5" destOrd="0" presId="urn:microsoft.com/office/officeart/2005/8/layout/chevron1"/>
    <dgm:cxn modelId="{108C8D1F-AB1F-425F-B552-D8D0F22058D8}" type="presParOf" srcId="{CB7529C8-B9DD-442E-8633-F25325115DF6}" destId="{60EB4723-87E1-4716-9474-F77605CD9EC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F6319-9597-4ACC-BB4E-BA6DB41BA731}">
      <dsp:nvSpPr>
        <dsp:cNvPr id="0" name=""/>
        <dsp:cNvSpPr/>
      </dsp:nvSpPr>
      <dsp:spPr>
        <a:xfrm>
          <a:off x="0" y="0"/>
          <a:ext cx="2094416" cy="415635"/>
        </a:xfrm>
        <a:prstGeom prst="chevron">
          <a:avLst/>
        </a:prstGeom>
        <a:solidFill>
          <a:srgbClr val="598526"/>
        </a:solidFill>
        <a:ln w="25400" cap="flat" cmpd="sng" algn="ctr">
          <a:solidFill>
            <a:srgbClr val="425F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kern="1200"/>
            <a:t>KONCEPCJA</a:t>
          </a:r>
        </a:p>
      </dsp:txBody>
      <dsp:txXfrm>
        <a:off x="207818" y="0"/>
        <a:ext cx="1678781" cy="415635"/>
      </dsp:txXfrm>
    </dsp:sp>
    <dsp:sp modelId="{78F593AD-D62D-420A-828E-65D86F35DD82}">
      <dsp:nvSpPr>
        <dsp:cNvPr id="0" name=""/>
        <dsp:cNvSpPr/>
      </dsp:nvSpPr>
      <dsp:spPr>
        <a:xfrm>
          <a:off x="1792960" y="0"/>
          <a:ext cx="5639032" cy="415635"/>
        </a:xfrm>
        <a:prstGeom prst="chevron">
          <a:avLst/>
        </a:prstGeom>
        <a:solidFill>
          <a:srgbClr val="005260"/>
        </a:solidFill>
        <a:ln w="25400" cap="flat" cmpd="sng" algn="ctr">
          <a:solidFill>
            <a:srgbClr val="202A1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i="0" kern="1200"/>
            <a:t>PRE-PRODUKCJA</a:t>
          </a:r>
          <a:endParaRPr lang="pl-PL" sz="1000" kern="1200"/>
        </a:p>
      </dsp:txBody>
      <dsp:txXfrm>
        <a:off x="2000778" y="0"/>
        <a:ext cx="5223397" cy="415635"/>
      </dsp:txXfrm>
    </dsp:sp>
    <dsp:sp modelId="{D48F2939-38BA-470A-94F3-2BECD9242CAF}">
      <dsp:nvSpPr>
        <dsp:cNvPr id="0" name=""/>
        <dsp:cNvSpPr/>
      </dsp:nvSpPr>
      <dsp:spPr>
        <a:xfrm>
          <a:off x="7270185" y="0"/>
          <a:ext cx="1854871" cy="415635"/>
        </a:xfrm>
        <a:prstGeom prst="chevron">
          <a:avLst/>
        </a:prstGeom>
        <a:solidFill>
          <a:srgbClr val="598526"/>
        </a:solidFill>
        <a:ln w="25400" cap="flat" cmpd="sng" algn="ctr">
          <a:solidFill>
            <a:srgbClr val="425F1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i="0" kern="1200"/>
            <a:t>PRODUKCJA</a:t>
          </a:r>
          <a:endParaRPr lang="pl-PL" sz="1000" kern="1200"/>
        </a:p>
      </dsp:txBody>
      <dsp:txXfrm>
        <a:off x="7478003" y="0"/>
        <a:ext cx="1439236" cy="415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F6319-9597-4ACC-BB4E-BA6DB41BA731}">
      <dsp:nvSpPr>
        <dsp:cNvPr id="0" name=""/>
        <dsp:cNvSpPr/>
      </dsp:nvSpPr>
      <dsp:spPr>
        <a:xfrm>
          <a:off x="0" y="0"/>
          <a:ext cx="1660521" cy="548255"/>
        </a:xfrm>
        <a:prstGeom prst="chevron">
          <a:avLst/>
        </a:prstGeom>
        <a:solidFill>
          <a:srgbClr val="14292E"/>
        </a:solidFill>
        <a:ln w="25400" cap="flat" cmpd="sng" algn="ctr">
          <a:solidFill>
            <a:srgbClr val="006E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kern="1200">
              <a:solidFill>
                <a:schemeClr val="tx1">
                  <a:lumMod val="65000"/>
                </a:schemeClr>
              </a:solidFill>
              <a:latin typeface="ubuntu"/>
            </a:rPr>
            <a:t>$60.000</a:t>
          </a:r>
        </a:p>
      </dsp:txBody>
      <dsp:txXfrm>
        <a:off x="274128" y="0"/>
        <a:ext cx="1112266" cy="548255"/>
      </dsp:txXfrm>
    </dsp:sp>
    <dsp:sp modelId="{78F593AD-D62D-420A-828E-65D86F35DD82}">
      <dsp:nvSpPr>
        <dsp:cNvPr id="0" name=""/>
        <dsp:cNvSpPr/>
      </dsp:nvSpPr>
      <dsp:spPr>
        <a:xfrm>
          <a:off x="1367777" y="0"/>
          <a:ext cx="2337785" cy="548255"/>
        </a:xfrm>
        <a:prstGeom prst="chevron">
          <a:avLst/>
        </a:prstGeom>
        <a:solidFill>
          <a:srgbClr val="14292E"/>
        </a:solidFill>
        <a:ln w="25400" cap="flat" cmpd="sng" algn="ctr">
          <a:solidFill>
            <a:srgbClr val="006E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>
              <a:solidFill>
                <a:schemeClr val="tx1">
                  <a:lumMod val="65000"/>
                </a:schemeClr>
              </a:solidFill>
              <a:latin typeface="ubuntu"/>
            </a:rPr>
            <a:t>$</a:t>
          </a:r>
          <a:r>
            <a:rPr lang="pl-PL" sz="1200" kern="1200">
              <a:solidFill>
                <a:schemeClr val="tx1">
                  <a:lumMod val="65000"/>
                </a:schemeClr>
              </a:solidFill>
              <a:latin typeface="ubuntu"/>
            </a:rPr>
            <a:t>430.000</a:t>
          </a:r>
        </a:p>
      </dsp:txBody>
      <dsp:txXfrm>
        <a:off x="1641905" y="0"/>
        <a:ext cx="1789530" cy="548255"/>
      </dsp:txXfrm>
    </dsp:sp>
    <dsp:sp modelId="{D48F2939-38BA-470A-94F3-2BECD9242CAF}">
      <dsp:nvSpPr>
        <dsp:cNvPr id="0" name=""/>
        <dsp:cNvSpPr/>
      </dsp:nvSpPr>
      <dsp:spPr>
        <a:xfrm>
          <a:off x="3412578" y="0"/>
          <a:ext cx="2377749" cy="548255"/>
        </a:xfrm>
        <a:prstGeom prst="chevron">
          <a:avLst/>
        </a:prstGeom>
        <a:solidFill>
          <a:srgbClr val="14292E"/>
        </a:solidFill>
        <a:ln w="25400" cap="flat" cmpd="sng" algn="ctr">
          <a:solidFill>
            <a:srgbClr val="006E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i="0" kern="1200">
              <a:solidFill>
                <a:schemeClr val="tx1">
                  <a:lumMod val="65000"/>
                </a:schemeClr>
              </a:solidFill>
              <a:latin typeface="ubuntu"/>
            </a:rPr>
            <a:t>$</a:t>
          </a:r>
          <a:r>
            <a:rPr lang="pl-PL" sz="1100" kern="1200">
              <a:solidFill>
                <a:schemeClr val="tx1">
                  <a:lumMod val="65000"/>
                </a:schemeClr>
              </a:solidFill>
              <a:latin typeface="ubuntu"/>
            </a:rPr>
            <a:t>760.000</a:t>
          </a:r>
        </a:p>
      </dsp:txBody>
      <dsp:txXfrm>
        <a:off x="3686706" y="0"/>
        <a:ext cx="1829494" cy="548255"/>
      </dsp:txXfrm>
    </dsp:sp>
    <dsp:sp modelId="{60EB4723-87E1-4716-9474-F77605CD9EC7}">
      <dsp:nvSpPr>
        <dsp:cNvPr id="0" name=""/>
        <dsp:cNvSpPr/>
      </dsp:nvSpPr>
      <dsp:spPr>
        <a:xfrm>
          <a:off x="5497583" y="0"/>
          <a:ext cx="2929850" cy="548255"/>
        </a:xfrm>
        <a:prstGeom prst="chevron">
          <a:avLst/>
        </a:prstGeom>
        <a:solidFill>
          <a:srgbClr val="14292E"/>
        </a:solidFill>
        <a:ln w="25400" cap="flat" cmpd="sng" algn="ctr">
          <a:solidFill>
            <a:srgbClr val="006E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solidFill>
                <a:schemeClr val="bg1">
                  <a:lumMod val="50000"/>
                  <a:lumOff val="50000"/>
                </a:schemeClr>
              </a:solidFill>
              <a:latin typeface="ubuntu"/>
            </a:rPr>
            <a:t>$</a:t>
          </a:r>
          <a:r>
            <a:rPr lang="en-US" sz="1100" kern="1200">
              <a:solidFill>
                <a:schemeClr val="bg1">
                  <a:lumMod val="50000"/>
                  <a:lumOff val="50000"/>
                </a:schemeClr>
              </a:solidFill>
              <a:latin typeface="ubuntu"/>
            </a:rPr>
            <a:t>900.000</a:t>
          </a:r>
        </a:p>
      </dsp:txBody>
      <dsp:txXfrm>
        <a:off x="5771711" y="0"/>
        <a:ext cx="2381595" cy="548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099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44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94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56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b99ab1a2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b99ab1a2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63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b99ab1a2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b99ab1a2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Projekt,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road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mapa, gdzie jesteśmy, co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zrobilismy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poczatku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kwietnie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 dlaczego VS jest taki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wazny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no i przede wszystkim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wytlumaczenie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od czego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zalezy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data premiery i dlaczego jeszcze jej nie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podalismy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(VS, testy, okna premierowe,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dbalosc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jakosc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Mozemy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tez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powiedziec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ze obecnie dobrym znakiem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dotyczacym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jakosci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pozytywne recenzje od </a:t>
            </a:r>
            <a:r>
              <a:rPr lang="pl-PL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partnerow</a:t>
            </a:r>
            <a:r>
              <a:rPr lang="pl-PL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19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11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b99ab1a2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b99ab1a2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Idąc dalej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513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err="1"/>
              <a:t>Glowne</a:t>
            </a:r>
            <a:r>
              <a:rPr lang="pl-PL"/>
              <a:t> </a:t>
            </a:r>
            <a:r>
              <a:rPr lang="pl-PL" err="1"/>
              <a:t>zalozenia</a:t>
            </a:r>
            <a:r>
              <a:rPr lang="pl-PL"/>
              <a:t> naszej kampanii marketingowej to: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err="1"/>
              <a:t>Zaangazowanie</a:t>
            </a:r>
            <a:r>
              <a:rPr lang="pl-PL"/>
              <a:t> </a:t>
            </a:r>
            <a:r>
              <a:rPr lang="pl-PL" err="1"/>
              <a:t>spolecznosci</a:t>
            </a:r>
            <a:r>
              <a:rPr lang="pl-PL"/>
              <a:t> (</a:t>
            </a:r>
            <a:r>
              <a:rPr lang="pl-PL" err="1"/>
              <a:t>influencerzy</a:t>
            </a:r>
            <a:r>
              <a:rPr lang="pl-PL"/>
              <a:t>, fani gatunku, nasi gracze)  - </a:t>
            </a:r>
            <a:r>
              <a:rPr lang="pl-PL" err="1"/>
              <a:t>Community</a:t>
            </a:r>
            <a:r>
              <a:rPr lang="pl-PL"/>
              <a:t> </a:t>
            </a:r>
            <a:r>
              <a:rPr lang="pl-PL" err="1"/>
              <a:t>Driven</a:t>
            </a:r>
            <a:r>
              <a:rPr lang="pl-PL"/>
              <a:t> Development (przykłady gier)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err="1"/>
              <a:t>Early</a:t>
            </a:r>
            <a:r>
              <a:rPr lang="pl-PL"/>
              <a:t> Access jako </a:t>
            </a:r>
            <a:r>
              <a:rPr lang="pl-PL" err="1"/>
              <a:t>narzedzie</a:t>
            </a:r>
            <a:r>
              <a:rPr lang="pl-PL"/>
              <a:t> nie </a:t>
            </a:r>
            <a:r>
              <a:rPr lang="pl-PL" err="1"/>
              <a:t>zas</a:t>
            </a:r>
            <a:r>
              <a:rPr lang="pl-PL"/>
              <a:t> </a:t>
            </a:r>
            <a:r>
              <a:rPr lang="pl-PL" err="1"/>
              <a:t>zrodlo</a:t>
            </a:r>
            <a:r>
              <a:rPr lang="pl-PL"/>
              <a:t> </a:t>
            </a:r>
            <a:r>
              <a:rPr lang="pl-PL" err="1"/>
              <a:t>fiansowania</a:t>
            </a:r>
            <a:endParaRPr lang="pl-PL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/>
              <a:t>Ekologia i wsparcie konsultacyjne </a:t>
            </a:r>
            <a:r>
              <a:rPr lang="pl-PL" err="1"/>
              <a:t>naukowcow</a:t>
            </a:r>
            <a:endParaRPr lang="pl-PL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err="1"/>
              <a:t>Dlugofalowe</a:t>
            </a:r>
            <a:r>
              <a:rPr lang="pl-PL"/>
              <a:t> wsparcie gry (po premierze EA)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/>
              <a:t>Partnerzy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 err="1"/>
              <a:t>Podkreslenie</a:t>
            </a:r>
            <a:r>
              <a:rPr lang="pl-PL"/>
              <a:t> </a:t>
            </a:r>
            <a:r>
              <a:rPr lang="pl-PL" err="1"/>
              <a:t>Epica</a:t>
            </a: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KONIEC / NASTEPNY SLAJD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/>
              <a:t>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pl-PL"/>
              <a:t>W związku z tym spółka podjęła decyzją o wykorzystaniu </a:t>
            </a:r>
            <a:r>
              <a:rPr lang="pl-PL" err="1"/>
              <a:t>community</a:t>
            </a:r>
            <a:r>
              <a:rPr lang="pl-PL"/>
              <a:t> </a:t>
            </a:r>
            <a:r>
              <a:rPr lang="pl-PL" err="1"/>
              <a:t>driven</a:t>
            </a:r>
            <a:r>
              <a:rPr lang="pl-PL"/>
              <a:t> </a:t>
            </a:r>
            <a:r>
              <a:rPr lang="pl-PL" err="1"/>
              <a:t>developmentu</a:t>
            </a:r>
            <a:r>
              <a:rPr lang="pl-PL"/>
              <a:t> do produkcji tytułu </a:t>
            </a:r>
            <a:r>
              <a:rPr lang="pl-PL" err="1"/>
              <a:t>Projext</a:t>
            </a:r>
            <a:r>
              <a:rPr lang="pl-PL"/>
              <a:t> </a:t>
            </a:r>
            <a:r>
              <a:rPr lang="pl-PL" err="1"/>
              <a:t>Oxygen</a:t>
            </a:r>
            <a:r>
              <a:rPr lang="pl-PL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indent="-143996">
              <a:lnSpc>
                <a:spcPts val="2667"/>
              </a:lnSpc>
              <a:buBlip>
                <a:blip r:embed="rId3"/>
              </a:buBlip>
            </a:pPr>
            <a:r>
              <a:rPr lang="pl-PL" sz="1200">
                <a:latin typeface="Ubuntu" panose="020B0504030602030204" pitchFamily="34" charset="0"/>
                <a:cs typeface="Times New Roman"/>
                <a:sym typeface="Times New Roman"/>
              </a:rPr>
              <a:t>Tworzenie gier z udziałem społeczności graczy skupionych wokół studia </a:t>
            </a:r>
          </a:p>
          <a:p>
            <a:pPr indent="-143996">
              <a:lnSpc>
                <a:spcPts val="2667"/>
              </a:lnSpc>
              <a:buBlip>
                <a:blip r:embed="rId3"/>
              </a:buBlip>
            </a:pPr>
            <a:endParaRPr lang="pl-PL" sz="1200">
              <a:latin typeface="Ubuntu" panose="020B0504030602030204" pitchFamily="34" charset="0"/>
              <a:cs typeface="Times New Roman"/>
              <a:sym typeface="Times New Roman"/>
            </a:endParaRPr>
          </a:p>
          <a:p>
            <a:pPr indent="-143996">
              <a:lnSpc>
                <a:spcPts val="2667"/>
              </a:lnSpc>
              <a:buBlip>
                <a:blip r:embed="rId3"/>
              </a:buBlip>
            </a:pPr>
            <a:r>
              <a:rPr lang="pl-PL" sz="1200">
                <a:latin typeface="Ubuntu" panose="020B0504030602030204" pitchFamily="34" charset="0"/>
                <a:cs typeface="Times New Roman"/>
                <a:sym typeface="Times New Roman"/>
              </a:rPr>
              <a:t>  Wykorzystanie telemetrii do badań zachowań graczy w celu poprawienia jakości gier oraz lepszego zrozumienia potrzeb społeczności.</a:t>
            </a:r>
          </a:p>
          <a:p>
            <a:pPr>
              <a:lnSpc>
                <a:spcPts val="2667"/>
              </a:lnSpc>
            </a:pPr>
            <a:endParaRPr lang="pl-PL" sz="1200">
              <a:latin typeface="Ubuntu" panose="020B0504030602030204" pitchFamily="34" charset="0"/>
              <a:cs typeface="Times New Roman"/>
              <a:sym typeface="Times New Roman"/>
            </a:endParaRPr>
          </a:p>
          <a:p>
            <a:pPr indent="-143996">
              <a:lnSpc>
                <a:spcPts val="2667"/>
              </a:lnSpc>
              <a:buBlip>
                <a:blip r:embed="rId3"/>
              </a:buBlip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200">
                <a:latin typeface="Ubuntu" panose="020B0504030602030204" pitchFamily="34" charset="0"/>
                <a:ea typeface="Times New Roman"/>
                <a:cs typeface="Times New Roman"/>
                <a:sym typeface="Times New Roman"/>
              </a:rPr>
              <a:t>Zaangażowanie społeczności w działania promocyjne gry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pl-PL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Community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Management</a:t>
            </a:r>
            <a:endParaRPr lang="pl-PL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Komunikacja w wybranych kanałach mediów społecznościowych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Stworzenie i prowadzenie serwera na platformie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Discord</a:t>
            </a:r>
            <a:endParaRPr lang="pl-PL" sz="1200" b="0" i="0" u="none" strike="noStrike">
              <a:solidFill>
                <a:srgbClr val="000000"/>
              </a:solidFill>
              <a:effectLst/>
              <a:latin typeface="Comfortaa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Aktywne działania na forum projektu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Angażowanie społeczności w kolejne etapy produkcji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Prowadzenie regularnej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kampani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informacyjnej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opisujacej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postępy w produkcji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b="0">
                <a:effectLst/>
              </a:rPr>
            </a:b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Targi branżowe</a:t>
            </a:r>
            <a:endParaRPr lang="pl-PL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Prezentacja </a:t>
            </a:r>
            <a:r>
              <a:rPr lang="pl-PL" sz="1200" b="1" i="0" u="none" strike="noStrike">
                <a:solidFill>
                  <a:srgbClr val="000000"/>
                </a:solidFill>
                <a:effectLst/>
                <a:latin typeface="Comfortaa"/>
              </a:rPr>
              <a:t>Project </a:t>
            </a:r>
            <a:r>
              <a:rPr lang="pl-PL" sz="1200" b="1" i="0" u="none" strike="noStrike" err="1">
                <a:solidFill>
                  <a:srgbClr val="000000"/>
                </a:solidFill>
                <a:effectLst/>
                <a:latin typeface="Comfortaa"/>
              </a:rPr>
              <a:t>Oxygen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dla mediów i graczy</a:t>
            </a:r>
            <a:endParaRPr lang="pl-PL" sz="1200" b="0" i="0" u="none" strike="noStrike">
              <a:solidFill>
                <a:srgbClr val="000000"/>
              </a:solidFill>
              <a:effectLst/>
              <a:latin typeface="Exo 2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Możliwość kontaktu z deweloperami i mediami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Uczestnictwo w konkursach branżowych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Uczestnictwo w targach online (organizowanych ze względu na pandemię) i dzięki tej formie możliwość dotarcia do szerszej grupy odbiorców.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b="0">
                <a:effectLst/>
              </a:rPr>
            </a:b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PR</a:t>
            </a:r>
            <a:endParaRPr lang="pl-PL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Budowanie relacji z mediami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Płatne kampanie reklamowe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Dostarczanie ekskluzywnych treści dla wybranych mediów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Zaproszenia mediów do Studia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Organizacja Press Tour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b="0">
                <a:effectLst/>
              </a:rPr>
            </a:b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Streaming /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Influencerzy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 </a:t>
            </a:r>
            <a:endParaRPr lang="pl-PL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Ścisła współpraca z platformami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streamingowymi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(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Twitch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, YouTube Gaming)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Integracja gry z produktami oferowanymi przez ww. platformy wspierającymi zwiększoną oglądalność (przykład to system DROPS oferowany przez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Twitch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nagradzający oglądających daną grę specjalnie stworzonymi przedmiotami do użycia w grze)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Budowanie relacji z </a:t>
            </a:r>
            <a:r>
              <a:rPr lang="pl-PL" sz="1200" b="0" i="0" u="none" strike="noStrike" err="1">
                <a:solidFill>
                  <a:srgbClr val="000000"/>
                </a:solidFill>
                <a:effectLst/>
                <a:latin typeface="Comfortaa"/>
              </a:rPr>
              <a:t>influencerami</a:t>
            </a:r>
            <a:r>
              <a:rPr lang="pl-PL" sz="1200" b="0" i="0" u="none" strike="noStrike">
                <a:solidFill>
                  <a:srgbClr val="000000"/>
                </a:solidFill>
                <a:effectLst/>
                <a:latin typeface="Comfortaa"/>
              </a:rPr>
              <a:t> i aktywne wykorzystanie ich wsparcia w kampanii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122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b99ab1a2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b99ab1a2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804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925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35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317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565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7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667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b99ab1a2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b99ab1a2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88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b99ab1a2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b99ab1a2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Do przerobienia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985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742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691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b99ab1a2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b99ab1a2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35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7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b99ab1a2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b99ab1a2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Far From Home to niezależne studio założone w kwietniu tego roku. Posiadamy rozproszony po całym kraju zespół bardzo doświadczonych </a:t>
            </a:r>
            <a:r>
              <a:rPr lang="pl-PL" err="1"/>
              <a:t>developoerów</a:t>
            </a:r>
            <a:r>
              <a:rPr lang="pl-PL"/>
              <a:t> i </a:t>
            </a:r>
            <a:r>
              <a:rPr lang="pl-PL" err="1"/>
              <a:t>zjamujemy</a:t>
            </a:r>
            <a:r>
              <a:rPr lang="pl-PL"/>
              <a:t> się </a:t>
            </a:r>
            <a:r>
              <a:rPr lang="pl-PL" err="1"/>
              <a:t>tworzeniemgier</a:t>
            </a:r>
            <a:r>
              <a:rPr lang="pl-PL"/>
              <a:t> z segmentu AA+ na komputery oraz na konsole. W tej chwili </a:t>
            </a:r>
            <a:r>
              <a:rPr lang="pl-PL" err="1"/>
              <a:t>jestesmy</a:t>
            </a:r>
            <a:r>
              <a:rPr lang="pl-PL"/>
              <a:t> w trakcie tworzenia naszego pierwszego tytułu o nazwie roboczej </a:t>
            </a:r>
            <a:r>
              <a:rPr lang="pl-PL" err="1"/>
              <a:t>projext</a:t>
            </a:r>
            <a:r>
              <a:rPr lang="pl-PL"/>
              <a:t> </a:t>
            </a:r>
            <a:r>
              <a:rPr lang="pl-PL" err="1"/>
              <a:t>oxygen</a:t>
            </a:r>
            <a:r>
              <a:rPr lang="pl-PL"/>
              <a:t> którego premiera planowana jest na rok 2022.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32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b99ab1a2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b99ab1a2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pl-PL" sz="12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243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b99ab1a2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b99ab1a2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475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b99ab1a2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b99ab1a2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9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POWIEKSZENIE ZESPOLU ( PRODUKCJA)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KAMIL JAMIOLKOWSKI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MICHALINA WOJNA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ADRIAN FIK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TIAGO</a:t>
            </a:r>
          </a:p>
        </p:txBody>
      </p:sp>
    </p:spTree>
    <p:extLst>
      <p:ext uri="{BB962C8B-B14F-4D97-AF65-F5344CB8AC3E}">
        <p14:creationId xmlns:p14="http://schemas.microsoft.com/office/powerpoint/2010/main" val="369317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99ab1a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99ab1a2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PLANOWANA ZMIANA I PRZESCIE NA WEWNETRZNE DZIALANIA PR, rekrutacja PR MANAGERA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177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7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94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833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667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261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42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365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878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172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08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03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9916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282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16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023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40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842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553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01FA-BAA8-405B-B7DC-395B97C1D0A4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6856-35B4-4E5B-B2D8-C17E4BC77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07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4431D70-C6E6-4429-AB50-101EBBD05283}" type="datetimeFigureOut">
              <a:rPr lang="pl-PL" smtClean="0"/>
              <a:t>09.01.2023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A0C5F-AEB8-49CF-9E48-228ADAD010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713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image" Target="../media/image38.jpeg"/><Relationship Id="rId21" Type="http://schemas.openxmlformats.org/officeDocument/2006/relationships/image" Target="../media/image50.jpe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17" Type="http://schemas.openxmlformats.org/officeDocument/2006/relationships/hyperlink" Target="https://www.linkedin.com/in/konrad-ryczko-73795a31/" TargetMode="External"/><Relationship Id="rId2" Type="http://schemas.openxmlformats.org/officeDocument/2006/relationships/notesSlide" Target="../notesSlides/notesSlide10.xml"/><Relationship Id="rId16" Type="http://schemas.microsoft.com/office/2007/relationships/hdphoto" Target="../media/hdphoto6.wdp"/><Relationship Id="rId20" Type="http://schemas.openxmlformats.org/officeDocument/2006/relationships/hyperlink" Target="https://www.linkedin.com/in/paulina-kwiecinska-a931b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kamilklinowski/" TargetMode="External"/><Relationship Id="rId11" Type="http://schemas.openxmlformats.org/officeDocument/2006/relationships/hyperlink" Target="https://www.linkedin.com/in/pawel-jawor-626b1716/" TargetMode="External"/><Relationship Id="rId5" Type="http://schemas.openxmlformats.org/officeDocument/2006/relationships/image" Target="../media/image46.jpeg"/><Relationship Id="rId15" Type="http://schemas.openxmlformats.org/officeDocument/2006/relationships/image" Target="../media/image48.png"/><Relationship Id="rId23" Type="http://schemas.openxmlformats.org/officeDocument/2006/relationships/hyperlink" Target="https://www.linkedin.com/in/wojciech-liwanowski-962a523/" TargetMode="External"/><Relationship Id="rId10" Type="http://schemas.openxmlformats.org/officeDocument/2006/relationships/image" Target="../media/image39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hyperlink" Target="https://www.linkedin.com/in/andrzej-blumenfeld-993b111a/" TargetMode="External"/><Relationship Id="rId14" Type="http://schemas.openxmlformats.org/officeDocument/2006/relationships/hyperlink" Target="https://www.linkedin.com/in/barankiewicz/" TargetMode="External"/><Relationship Id="rId2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10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57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7.png"/><Relationship Id="rId10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hyperlink" Target="https://www.linkedin.com/in/jakub-weglarz/" TargetMode="External"/><Relationship Id="rId26" Type="http://schemas.openxmlformats.org/officeDocument/2006/relationships/hyperlink" Target="https://www.linkedin.com/in/pawel-blaszczak-98677969/" TargetMode="External"/><Relationship Id="rId39" Type="http://schemas.openxmlformats.org/officeDocument/2006/relationships/hyperlink" Target="https://www.linkedin.com/in/michalina-wojna-226b871b8/" TargetMode="External"/><Relationship Id="rId21" Type="http://schemas.openxmlformats.org/officeDocument/2006/relationships/image" Target="../media/image29.png"/><Relationship Id="rId34" Type="http://schemas.openxmlformats.org/officeDocument/2006/relationships/hyperlink" Target="https://www.linkedin.com/in/adrian-fik-637400204/" TargetMode="External"/><Relationship Id="rId7" Type="http://schemas.openxmlformats.org/officeDocument/2006/relationships/hyperlink" Target="https://www.linkedin.com/in/andrzej-blumenfeld-993b111a/" TargetMode="External"/><Relationship Id="rId12" Type="http://schemas.openxmlformats.org/officeDocument/2006/relationships/hyperlink" Target="https://www.linkedin.com/in/wojciech-liwanowski-962a523/" TargetMode="External"/><Relationship Id="rId17" Type="http://schemas.openxmlformats.org/officeDocument/2006/relationships/image" Target="../media/image27.jpeg"/><Relationship Id="rId25" Type="http://schemas.openxmlformats.org/officeDocument/2006/relationships/image" Target="../media/image10.png"/><Relationship Id="rId33" Type="http://schemas.openxmlformats.org/officeDocument/2006/relationships/hyperlink" Target="https://www.linkedin.com/in/radoslaw-pasternicki-1435053" TargetMode="External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linkedin.com/in/katarzyna-nizalowska/" TargetMode="External"/><Relationship Id="rId20" Type="http://schemas.openxmlformats.org/officeDocument/2006/relationships/hyperlink" Target="https://www.linkedin.com/in/tomasz-borowiecki/" TargetMode="External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24" Type="http://schemas.openxmlformats.org/officeDocument/2006/relationships/hyperlink" Target="https://www.linkedin.com/in/mateusz-majda-4b99a5134/" TargetMode="External"/><Relationship Id="rId32" Type="http://schemas.openxmlformats.org/officeDocument/2006/relationships/image" Target="../media/image34.jpeg"/><Relationship Id="rId37" Type="http://schemas.openxmlformats.org/officeDocument/2006/relationships/hyperlink" Target="https://www.linkedin.com/in/tiagobaltazar/" TargetMode="External"/><Relationship Id="rId40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26.jpeg"/><Relationship Id="rId23" Type="http://schemas.openxmlformats.org/officeDocument/2006/relationships/image" Target="../media/image30.jpeg"/><Relationship Id="rId28" Type="http://schemas.microsoft.com/office/2007/relationships/hdphoto" Target="../media/hdphoto3.wdp"/><Relationship Id="rId36" Type="http://schemas.openxmlformats.org/officeDocument/2006/relationships/image" Target="../media/image35.png"/><Relationship Id="rId10" Type="http://schemas.openxmlformats.org/officeDocument/2006/relationships/hyperlink" Target="https://www.linkedin.com/in/tomaszwlz/" TargetMode="External"/><Relationship Id="rId19" Type="http://schemas.openxmlformats.org/officeDocument/2006/relationships/image" Target="../media/image28.jpeg"/><Relationship Id="rId31" Type="http://schemas.openxmlformats.org/officeDocument/2006/relationships/hyperlink" Target="https://www.linkedin.com/in/wac%C5%82aw-wysocki-81a4901a9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openxmlformats.org/officeDocument/2006/relationships/hyperlink" Target="http://www.linkedin.com/in/jacek-ma&#322;yszek" TargetMode="External"/><Relationship Id="rId22" Type="http://schemas.microsoft.com/office/2007/relationships/hdphoto" Target="../media/hdphoto2.wdp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hyperlink" Target="https://www.linkedin.com/in/kamil-jamiolkowski/" TargetMode="External"/><Relationship Id="rId8" Type="http://schemas.openxmlformats.org/officeDocument/2006/relationships/image" Target="../media/image22.pn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5"/>
            <a:ext cx="9144000" cy="5143500"/>
          </a:xfrm>
          <a:prstGeom prst="rect">
            <a:avLst/>
          </a:prstGeom>
        </p:spPr>
      </p:pic>
      <p:sp>
        <p:nvSpPr>
          <p:cNvPr id="8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7" y="521368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0000" lvl="0" indent="432000">
              <a:lnSpc>
                <a:spcPct val="115000"/>
              </a:lnSpc>
              <a:buBlip>
                <a:blip r:embed="rId4"/>
              </a:buBlip>
            </a:pPr>
            <a:r>
              <a:rPr lang="pl-PL" sz="44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CZAT INWESTORSKI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7" y="2743396"/>
            <a:ext cx="3263735" cy="1830212"/>
          </a:xfrm>
          <a:prstGeom prst="rect">
            <a:avLst/>
          </a:prstGeom>
        </p:spPr>
      </p:pic>
      <p:cxnSp>
        <p:nvCxnSpPr>
          <p:cNvPr id="10" name="Łącznik prosty 9"/>
          <p:cNvCxnSpPr>
            <a:cxnSpLocks/>
          </p:cNvCxnSpPr>
          <p:nvPr/>
        </p:nvCxnSpPr>
        <p:spPr>
          <a:xfrm>
            <a:off x="990600" y="1900237"/>
            <a:ext cx="0" cy="897470"/>
          </a:xfrm>
          <a:prstGeom prst="line">
            <a:avLst/>
          </a:prstGeom>
          <a:ln>
            <a:solidFill>
              <a:srgbClr val="006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37;p20">
            <a:extLst>
              <a:ext uri="{FF2B5EF4-FFF2-40B4-BE49-F238E27FC236}">
                <a16:creationId xmlns:a16="http://schemas.microsoft.com/office/drawing/2014/main" id="{88C6D076-8AF9-212D-F22A-583BF3C7C84E}"/>
              </a:ext>
            </a:extLst>
          </p:cNvPr>
          <p:cNvSpPr txBox="1"/>
          <p:nvPr/>
        </p:nvSpPr>
        <p:spPr>
          <a:xfrm>
            <a:off x="4505372" y="1036575"/>
            <a:ext cx="3460138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15900" lvl="0">
              <a:lnSpc>
                <a:spcPct val="115000"/>
              </a:lnSpc>
            </a:pPr>
            <a:r>
              <a:rPr lang="pl-PL" sz="18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24.11.2022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raz 76">
            <a:extLst>
              <a:ext uri="{FF2B5EF4-FFF2-40B4-BE49-F238E27FC236}">
                <a16:creationId xmlns:a16="http://schemas.microsoft.com/office/drawing/2014/main" id="{C90C5FF8-3ED8-4879-BD86-5BE95F648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5" name="Prostokąt zaokrąglony 90">
            <a:extLst>
              <a:ext uri="{FF2B5EF4-FFF2-40B4-BE49-F238E27FC236}">
                <a16:creationId xmlns:a16="http://schemas.microsoft.com/office/drawing/2014/main" id="{B9037C02-E207-43FC-BE6D-64CB74BD4572}"/>
              </a:ext>
            </a:extLst>
          </p:cNvPr>
          <p:cNvSpPr/>
          <p:nvPr/>
        </p:nvSpPr>
        <p:spPr>
          <a:xfrm>
            <a:off x="1806685" y="3490967"/>
            <a:ext cx="7148369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sp>
        <p:nvSpPr>
          <p:cNvPr id="72" name="Prostokąt 71">
            <a:extLst>
              <a:ext uri="{FF2B5EF4-FFF2-40B4-BE49-F238E27FC236}">
                <a16:creationId xmlns:a16="http://schemas.microsoft.com/office/drawing/2014/main" id="{8BB43082-655A-46AD-A0BD-A09561A8E994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74" name="Obraz 73">
            <a:extLst>
              <a:ext uri="{FF2B5EF4-FFF2-40B4-BE49-F238E27FC236}">
                <a16:creationId xmlns:a16="http://schemas.microsoft.com/office/drawing/2014/main" id="{99BD25F7-418F-499B-A857-DE5995F3B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sp>
        <p:nvSpPr>
          <p:cNvPr id="120" name="Google Shape;71;p15">
            <a:extLst>
              <a:ext uri="{FF2B5EF4-FFF2-40B4-BE49-F238E27FC236}">
                <a16:creationId xmlns:a16="http://schemas.microsoft.com/office/drawing/2014/main" id="{9C9EB238-D8C4-4B83-9871-174EDC576D07}"/>
              </a:ext>
            </a:extLst>
          </p:cNvPr>
          <p:cNvSpPr txBox="1">
            <a:spLocks/>
          </p:cNvSpPr>
          <p:nvPr/>
        </p:nvSpPr>
        <p:spPr>
          <a:xfrm>
            <a:off x="295634" y="252286"/>
            <a:ext cx="8536666" cy="24673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ZESPÓŁ</a:t>
            </a: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 panose="020B0604030602030204" pitchFamily="34" charset="0"/>
              </a:rPr>
              <a:t>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</a:rPr>
              <a:t>WŁADZE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CEE563E-2D65-4F30-A86D-9057E0D21B75}"/>
              </a:ext>
            </a:extLst>
          </p:cNvPr>
          <p:cNvGrpSpPr/>
          <p:nvPr/>
        </p:nvGrpSpPr>
        <p:grpSpPr>
          <a:xfrm>
            <a:off x="2313785" y="3176492"/>
            <a:ext cx="1200119" cy="1290818"/>
            <a:chOff x="2333958" y="3176492"/>
            <a:chExt cx="1200119" cy="1290818"/>
          </a:xfrm>
        </p:grpSpPr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E351795B-8B65-4EA5-9A8E-725A551133CC}"/>
                </a:ext>
              </a:extLst>
            </p:cNvPr>
            <p:cNvSpPr txBox="1"/>
            <p:nvPr/>
          </p:nvSpPr>
          <p:spPr>
            <a:xfrm>
              <a:off x="2333958" y="4097978"/>
              <a:ext cx="120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Kamil Klinowski</a:t>
              </a:r>
            </a:p>
            <a:p>
              <a:pPr algn="ctr">
                <a:buClr>
                  <a:schemeClr val="dk1"/>
                </a:buClr>
                <a:buSzPct val="100000"/>
              </a:pPr>
              <a:r>
                <a:rPr lang="pl-PL" sz="900" b="1" err="1">
                  <a:solidFill>
                    <a:schemeClr val="tx1"/>
                  </a:solidFill>
                  <a:latin typeface="Ubuntu"/>
                  <a:ea typeface="Times New Roman"/>
                  <a:cs typeface="Times New Roman"/>
                </a:rPr>
                <a:t>Chairman</a:t>
              </a:r>
              <a:endParaRPr lang="pl-PL" sz="900" b="1">
                <a:solidFill>
                  <a:schemeClr val="tx1"/>
                </a:solidFill>
                <a:latin typeface="Ubuntu" panose="020B0504030602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15660E38-02BB-444F-94ED-5540BC5FFAF4}"/>
                </a:ext>
              </a:extLst>
            </p:cNvPr>
            <p:cNvGrpSpPr/>
            <p:nvPr/>
          </p:nvGrpSpPr>
          <p:grpSpPr>
            <a:xfrm>
              <a:off x="2434497" y="3176492"/>
              <a:ext cx="898552" cy="956508"/>
              <a:chOff x="3284499" y="2908900"/>
              <a:chExt cx="1200119" cy="1277526"/>
            </a:xfrm>
          </p:grpSpPr>
          <p:sp>
            <p:nvSpPr>
              <p:cNvPr id="56" name="Elipsa 55"/>
              <p:cNvSpPr/>
              <p:nvPr/>
            </p:nvSpPr>
            <p:spPr>
              <a:xfrm>
                <a:off x="3307610" y="3009418"/>
                <a:ext cx="1177008" cy="1177008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mar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l-PL" sz="90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73" name="Picture 6">
                <a:extLst>
                  <a:ext uri="{FF2B5EF4-FFF2-40B4-BE49-F238E27FC236}">
                    <a16:creationId xmlns:a16="http://schemas.microsoft.com/office/drawing/2014/main" id="{B87B2C4E-7739-411D-B64D-51B34EAC4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4499" y="2941469"/>
                <a:ext cx="1145425" cy="1148693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contourClr>
                  <a:srgbClr val="333333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  <p:pic>
            <p:nvPicPr>
              <p:cNvPr id="96" name="Obraz 95">
                <a:hlinkClick r:id="rId6"/>
                <a:extLst>
                  <a:ext uri="{FF2B5EF4-FFF2-40B4-BE49-F238E27FC236}">
                    <a16:creationId xmlns:a16="http://schemas.microsoft.com/office/drawing/2014/main" id="{5E89165A-8B19-4F4F-B1DD-6E185A3E3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7095" y="2908900"/>
                <a:ext cx="208438" cy="208667"/>
              </a:xfrm>
              <a:prstGeom prst="rect">
                <a:avLst/>
              </a:prstGeom>
            </p:spPr>
          </p:pic>
        </p:grpSp>
      </p:grpSp>
      <p:sp>
        <p:nvSpPr>
          <p:cNvPr id="45" name="Tytuł 1">
            <a:extLst>
              <a:ext uri="{FF2B5EF4-FFF2-40B4-BE49-F238E27FC236}">
                <a16:creationId xmlns:a16="http://schemas.microsoft.com/office/drawing/2014/main" id="{C0FC762B-940B-4EA8-83A7-79D8B56963C3}"/>
              </a:ext>
            </a:extLst>
          </p:cNvPr>
          <p:cNvSpPr txBox="1">
            <a:spLocks/>
          </p:cNvSpPr>
          <p:nvPr/>
        </p:nvSpPr>
        <p:spPr>
          <a:xfrm>
            <a:off x="8368066" y="4815259"/>
            <a:ext cx="775933" cy="3377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700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60" name="Prostokąt zaokrąglony 90">
            <a:extLst>
              <a:ext uri="{FF2B5EF4-FFF2-40B4-BE49-F238E27FC236}">
                <a16:creationId xmlns:a16="http://schemas.microsoft.com/office/drawing/2014/main" id="{21B5CEED-4464-46E4-9A90-76D0C8E61C11}"/>
              </a:ext>
            </a:extLst>
          </p:cNvPr>
          <p:cNvSpPr/>
          <p:nvPr/>
        </p:nvSpPr>
        <p:spPr>
          <a:xfrm>
            <a:off x="1956054" y="1555558"/>
            <a:ext cx="6998999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667C25B-1B22-412D-A93A-0DB1948B9B25}"/>
              </a:ext>
            </a:extLst>
          </p:cNvPr>
          <p:cNvGrpSpPr/>
          <p:nvPr/>
        </p:nvGrpSpPr>
        <p:grpSpPr>
          <a:xfrm>
            <a:off x="1786421" y="1217052"/>
            <a:ext cx="2191006" cy="1272349"/>
            <a:chOff x="2513985" y="1072554"/>
            <a:chExt cx="2191006" cy="1272349"/>
          </a:xfrm>
        </p:grpSpPr>
        <p:sp>
          <p:nvSpPr>
            <p:cNvPr id="147" name="pole tekstowe 146">
              <a:extLst>
                <a:ext uri="{FF2B5EF4-FFF2-40B4-BE49-F238E27FC236}">
                  <a16:creationId xmlns:a16="http://schemas.microsoft.com/office/drawing/2014/main" id="{6E60606B-3445-45BF-A965-B3DFF3606B35}"/>
                </a:ext>
              </a:extLst>
            </p:cNvPr>
            <p:cNvSpPr txBox="1"/>
            <p:nvPr/>
          </p:nvSpPr>
          <p:spPr>
            <a:xfrm>
              <a:off x="2513985" y="2006349"/>
              <a:ext cx="2191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Andrzej </a:t>
              </a:r>
              <a:r>
                <a:rPr lang="pl-PL" sz="8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Blumenfeld</a:t>
              </a:r>
            </a:p>
            <a:p>
              <a:pPr algn="ctr"/>
              <a:r>
                <a:rPr lang="pl-PL" sz="8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 panose="020B0504030602030204" pitchFamily="34" charset="0"/>
                </a:rPr>
                <a:t>CEO</a:t>
              </a:r>
              <a:endParaRPr lang="pl-PL" sz="8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</p:txBody>
        </p: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26D882CE-E849-4AA0-A3CB-3F99CDE9B494}"/>
                </a:ext>
              </a:extLst>
            </p:cNvPr>
            <p:cNvGrpSpPr/>
            <p:nvPr/>
          </p:nvGrpSpPr>
          <p:grpSpPr>
            <a:xfrm>
              <a:off x="3163176" y="1072554"/>
              <a:ext cx="893485" cy="947336"/>
              <a:chOff x="3113985" y="865401"/>
              <a:chExt cx="1193353" cy="1265277"/>
            </a:xfrm>
          </p:grpSpPr>
          <p:grpSp>
            <p:nvGrpSpPr>
              <p:cNvPr id="10" name="Grupa 9">
                <a:extLst>
                  <a:ext uri="{FF2B5EF4-FFF2-40B4-BE49-F238E27FC236}">
                    <a16:creationId xmlns:a16="http://schemas.microsoft.com/office/drawing/2014/main" id="{63F63B01-87B7-40F8-BBE8-4B90D2C3A285}"/>
                  </a:ext>
                </a:extLst>
              </p:cNvPr>
              <p:cNvGrpSpPr/>
              <p:nvPr/>
            </p:nvGrpSpPr>
            <p:grpSpPr>
              <a:xfrm>
                <a:off x="3113985" y="929916"/>
                <a:ext cx="1193353" cy="1200762"/>
                <a:chOff x="7595015" y="1083564"/>
                <a:chExt cx="823526" cy="828638"/>
              </a:xfrm>
            </p:grpSpPr>
            <p:sp>
              <p:nvSpPr>
                <p:cNvPr id="145" name="Elipsa 144"/>
                <p:cNvSpPr/>
                <p:nvPr/>
              </p:nvSpPr>
              <p:spPr>
                <a:xfrm>
                  <a:off x="7606295" y="1099956"/>
                  <a:ext cx="812246" cy="812246"/>
                </a:xfrm>
                <a:prstGeom prst="ellipse">
                  <a:avLst/>
                </a:prstGeom>
                <a:solidFill>
                  <a:srgbClr val="006C7D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mar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l-PL" sz="800">
                    <a:solidFill>
                      <a:schemeClr val="tx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79" name="Picture 2">
                  <a:extLst>
                    <a:ext uri="{FF2B5EF4-FFF2-40B4-BE49-F238E27FC236}">
                      <a16:creationId xmlns:a16="http://schemas.microsoft.com/office/drawing/2014/main" id="{DCF990DD-7FB8-4601-82EC-087E914CD2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95015" y="1083564"/>
                  <a:ext cx="776332" cy="764865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contourClr>
                    <a:srgbClr val="333333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0" name="Obraz 149">
                <a:hlinkClick r:id="rId9"/>
                <a:extLst>
                  <a:ext uri="{FF2B5EF4-FFF2-40B4-BE49-F238E27FC236}">
                    <a16:creationId xmlns:a16="http://schemas.microsoft.com/office/drawing/2014/main" id="{838018BB-055D-410D-B5EF-C53929E6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574" y="865401"/>
                <a:ext cx="208438" cy="208667"/>
              </a:xfrm>
              <a:prstGeom prst="rect">
                <a:avLst/>
              </a:prstGeom>
            </p:spPr>
          </p:pic>
        </p:grp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A085651C-2F3B-44AC-BC40-FA31BB625723}"/>
              </a:ext>
            </a:extLst>
          </p:cNvPr>
          <p:cNvGrpSpPr/>
          <p:nvPr/>
        </p:nvGrpSpPr>
        <p:grpSpPr>
          <a:xfrm>
            <a:off x="3090227" y="1249832"/>
            <a:ext cx="2191006" cy="1272648"/>
            <a:chOff x="6445694" y="1062359"/>
            <a:chExt cx="2191006" cy="1272648"/>
          </a:xfrm>
        </p:grpSpPr>
        <p:sp>
          <p:nvSpPr>
            <p:cNvPr id="141" name="pole tekstowe 140">
              <a:extLst>
                <a:ext uri="{FF2B5EF4-FFF2-40B4-BE49-F238E27FC236}">
                  <a16:creationId xmlns:a16="http://schemas.microsoft.com/office/drawing/2014/main" id="{A0D80F2E-9CE6-444B-B056-B77B16F2389B}"/>
                </a:ext>
              </a:extLst>
            </p:cNvPr>
            <p:cNvSpPr txBox="1"/>
            <p:nvPr/>
          </p:nvSpPr>
          <p:spPr>
            <a:xfrm>
              <a:off x="6445694" y="1996453"/>
              <a:ext cx="2191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Paweł Jawor</a:t>
              </a:r>
            </a:p>
            <a:p>
              <a:pPr algn="ctr"/>
              <a:r>
                <a:rPr lang="pl-PL" sz="8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 panose="020B0504030602030204" pitchFamily="34" charset="0"/>
                </a:rPr>
                <a:t>CMO</a:t>
              </a:r>
              <a:endParaRPr lang="pl-PL" sz="8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BBF8ABB0-E4BE-40CB-9D8A-041671C5BCE5}"/>
                </a:ext>
              </a:extLst>
            </p:cNvPr>
            <p:cNvGrpSpPr/>
            <p:nvPr/>
          </p:nvGrpSpPr>
          <p:grpSpPr>
            <a:xfrm>
              <a:off x="7117637" y="1062359"/>
              <a:ext cx="881803" cy="939468"/>
              <a:chOff x="4463044" y="209215"/>
              <a:chExt cx="812758" cy="865908"/>
            </a:xfrm>
          </p:grpSpPr>
          <p:sp>
            <p:nvSpPr>
              <p:cNvPr id="59" name="Elipsa 58"/>
              <p:cNvSpPr/>
              <p:nvPr/>
            </p:nvSpPr>
            <p:spPr>
              <a:xfrm>
                <a:off x="4463556" y="262877"/>
                <a:ext cx="812246" cy="812246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mar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l-PL" sz="80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0" name="Grupa 19">
                <a:extLst>
                  <a:ext uri="{FF2B5EF4-FFF2-40B4-BE49-F238E27FC236}">
                    <a16:creationId xmlns:a16="http://schemas.microsoft.com/office/drawing/2014/main" id="{0E361D3E-EBE7-4B79-8B3B-B8DABDD0A1B6}"/>
                  </a:ext>
                </a:extLst>
              </p:cNvPr>
              <p:cNvGrpSpPr/>
              <p:nvPr/>
            </p:nvGrpSpPr>
            <p:grpSpPr>
              <a:xfrm>
                <a:off x="4463044" y="209215"/>
                <a:ext cx="756001" cy="803088"/>
                <a:chOff x="4463044" y="209215"/>
                <a:chExt cx="756001" cy="803088"/>
              </a:xfrm>
            </p:grpSpPr>
            <p:pic>
              <p:nvPicPr>
                <p:cNvPr id="124" name="Obraz 123">
                  <a:extLst>
                    <a:ext uri="{FF2B5EF4-FFF2-40B4-BE49-F238E27FC236}">
                      <a16:creationId xmlns:a16="http://schemas.microsoft.com/office/drawing/2014/main" id="{DA274C84-7B55-4377-89D2-313DD9815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2576" r="18559" b="33597"/>
                <a:stretch/>
              </p:blipFill>
              <p:spPr>
                <a:xfrm>
                  <a:off x="4463044" y="256301"/>
                  <a:ext cx="756001" cy="756002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contourClr>
                    <a:srgbClr val="333333"/>
                  </a:contourClr>
                </a:sp3d>
              </p:spPr>
            </p:pic>
            <p:pic>
              <p:nvPicPr>
                <p:cNvPr id="144" name="Obraz 143">
                  <a:hlinkClick r:id="rId11"/>
                  <a:extLst>
                    <a:ext uri="{FF2B5EF4-FFF2-40B4-BE49-F238E27FC236}">
                      <a16:creationId xmlns:a16="http://schemas.microsoft.com/office/drawing/2014/main" id="{5FE06963-B6F3-405B-911C-D922A306AB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4942" y="209215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C18B4169-A79E-4AF8-B521-8D5C31852C38}"/>
              </a:ext>
            </a:extLst>
          </p:cNvPr>
          <p:cNvGrpSpPr/>
          <p:nvPr/>
        </p:nvGrpSpPr>
        <p:grpSpPr>
          <a:xfrm>
            <a:off x="319271" y="1471191"/>
            <a:ext cx="1800000" cy="468000"/>
            <a:chOff x="223559" y="2354146"/>
            <a:chExt cx="2160000" cy="468000"/>
          </a:xfrm>
        </p:grpSpPr>
        <p:sp>
          <p:nvSpPr>
            <p:cNvPr id="47" name="Prostokąt zaokrąglony 68">
              <a:extLst>
                <a:ext uri="{FF2B5EF4-FFF2-40B4-BE49-F238E27FC236}">
                  <a16:creationId xmlns:a16="http://schemas.microsoft.com/office/drawing/2014/main" id="{4FC357D1-F8F6-4377-9780-A79DB071C6EC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100">
                  <a:solidFill>
                    <a:schemeClr val="tx1"/>
                  </a:solidFill>
                  <a:latin typeface="Ubuntu"/>
                  <a:cs typeface="Calibri"/>
                </a:rPr>
                <a:t>ZARZĄD</a:t>
              </a:r>
              <a:endParaRPr lang="pl-PL" sz="1100">
                <a:solidFill>
                  <a:schemeClr val="tx1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48" name="Prostokąt zaokrąglony 67">
              <a:extLst>
                <a:ext uri="{FF2B5EF4-FFF2-40B4-BE49-F238E27FC236}">
                  <a16:creationId xmlns:a16="http://schemas.microsoft.com/office/drawing/2014/main" id="{0CCB203D-0CDD-457A-B2B3-E3EA1B9FFA53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50C93DF7-81E9-4AF3-BFA0-570F133B7E49}"/>
              </a:ext>
            </a:extLst>
          </p:cNvPr>
          <p:cNvGrpSpPr/>
          <p:nvPr/>
        </p:nvGrpSpPr>
        <p:grpSpPr>
          <a:xfrm>
            <a:off x="319271" y="3402782"/>
            <a:ext cx="1800000" cy="468000"/>
            <a:chOff x="223559" y="2354146"/>
            <a:chExt cx="2160000" cy="468000"/>
          </a:xfrm>
        </p:grpSpPr>
        <p:sp>
          <p:nvSpPr>
            <p:cNvPr id="50" name="Prostokąt zaokrąglony 68">
              <a:extLst>
                <a:ext uri="{FF2B5EF4-FFF2-40B4-BE49-F238E27FC236}">
                  <a16:creationId xmlns:a16="http://schemas.microsoft.com/office/drawing/2014/main" id="{AF2A8268-160C-4354-A0F4-CECAD7EF2579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100">
                  <a:solidFill>
                    <a:schemeClr val="tx1"/>
                  </a:solidFill>
                  <a:latin typeface="Ubuntu"/>
                  <a:cs typeface="Calibri"/>
                </a:rPr>
                <a:t>RADA NADZORCZA</a:t>
              </a:r>
              <a:endParaRPr lang="pl-PL" sz="1100">
                <a:solidFill>
                  <a:schemeClr val="tx1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51" name="Prostokąt zaokrąglony 67">
              <a:extLst>
                <a:ext uri="{FF2B5EF4-FFF2-40B4-BE49-F238E27FC236}">
                  <a16:creationId xmlns:a16="http://schemas.microsoft.com/office/drawing/2014/main" id="{49BA17FA-E56B-4DB2-8703-164A4D33F997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DF1F8D40-5CF1-41D2-BD29-FBA0627CE4D6}"/>
              </a:ext>
            </a:extLst>
          </p:cNvPr>
          <p:cNvGrpSpPr/>
          <p:nvPr/>
        </p:nvGrpSpPr>
        <p:grpSpPr>
          <a:xfrm>
            <a:off x="4593710" y="3193051"/>
            <a:ext cx="1908516" cy="1262847"/>
            <a:chOff x="4665674" y="3161012"/>
            <a:chExt cx="1908516" cy="1262847"/>
          </a:xfrm>
        </p:grpSpPr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27DD19F0-157B-4E4F-AD6A-338CACCB6D43}"/>
                </a:ext>
              </a:extLst>
            </p:cNvPr>
            <p:cNvSpPr txBox="1"/>
            <p:nvPr/>
          </p:nvSpPr>
          <p:spPr>
            <a:xfrm>
              <a:off x="4665674" y="4054527"/>
              <a:ext cx="1908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Przemysław </a:t>
              </a:r>
              <a:r>
                <a:rPr lang="pl-PL" sz="9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Barankiewicz</a:t>
              </a:r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 </a:t>
              </a:r>
            </a:p>
            <a:p>
              <a:pPr algn="ctr"/>
              <a:r>
                <a:rPr lang="pl-PL" sz="900" b="1" err="1">
                  <a:solidFill>
                    <a:schemeClr val="tx1"/>
                  </a:solidFill>
                  <a:latin typeface="Ubuntu"/>
                  <a:ea typeface="Times New Roman"/>
                  <a:cs typeface="Times New Roman"/>
                </a:rPr>
                <a:t>Member</a:t>
              </a:r>
              <a:endParaRPr lang="pl-PL" sz="900" b="1">
                <a:solidFill>
                  <a:schemeClr val="tx1"/>
                </a:solidFill>
                <a:latin typeface="Ubuntu" panose="020B0504030602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52" name="Grupa 51">
              <a:extLst>
                <a:ext uri="{FF2B5EF4-FFF2-40B4-BE49-F238E27FC236}">
                  <a16:creationId xmlns:a16="http://schemas.microsoft.com/office/drawing/2014/main" id="{2EAAE2CC-FDC1-4083-8300-19E98EEF59C0}"/>
                </a:ext>
              </a:extLst>
            </p:cNvPr>
            <p:cNvGrpSpPr/>
            <p:nvPr/>
          </p:nvGrpSpPr>
          <p:grpSpPr>
            <a:xfrm>
              <a:off x="5137773" y="3161012"/>
              <a:ext cx="928263" cy="899913"/>
              <a:chOff x="4541238" y="2718597"/>
              <a:chExt cx="1263015" cy="1235928"/>
            </a:xfrm>
          </p:grpSpPr>
          <p:sp>
            <p:nvSpPr>
              <p:cNvPr id="53" name="Elipsa 60">
                <a:extLst>
                  <a:ext uri="{FF2B5EF4-FFF2-40B4-BE49-F238E27FC236}">
                    <a16:creationId xmlns:a16="http://schemas.microsoft.com/office/drawing/2014/main" id="{1030CDB4-3258-4304-B024-25BD0458CEAA}"/>
                  </a:ext>
                </a:extLst>
              </p:cNvPr>
              <p:cNvSpPr/>
              <p:nvPr/>
            </p:nvSpPr>
            <p:spPr>
              <a:xfrm>
                <a:off x="4627245" y="2777517"/>
                <a:ext cx="1177008" cy="1177008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mar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l-PL" sz="100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54" name="Picture 2" descr="Zdjęcie profilowe użytkownika Przemysław Barankiewicz, CFA">
                <a:extLst>
                  <a:ext uri="{FF2B5EF4-FFF2-40B4-BE49-F238E27FC236}">
                    <a16:creationId xmlns:a16="http://schemas.microsoft.com/office/drawing/2014/main" id="{DBE73276-0C63-4E67-9164-9CD73CC2E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1238" y="2729807"/>
                <a:ext cx="1177008" cy="1177008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Obraz 54">
                <a:hlinkClick r:id="rId14"/>
                <a:extLst>
                  <a:ext uri="{FF2B5EF4-FFF2-40B4-BE49-F238E27FC236}">
                    <a16:creationId xmlns:a16="http://schemas.microsoft.com/office/drawing/2014/main" id="{A8A30EF4-57AC-4833-89AE-9B935F6B8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0876" y="2718597"/>
                <a:ext cx="208440" cy="208668"/>
              </a:xfrm>
              <a:prstGeom prst="rect">
                <a:avLst/>
              </a:prstGeom>
            </p:spPr>
          </p:pic>
        </p:grp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15B3788-E8B7-4358-A46B-4235D4B3DFA2}"/>
              </a:ext>
            </a:extLst>
          </p:cNvPr>
          <p:cNvGrpSpPr/>
          <p:nvPr/>
        </p:nvGrpSpPr>
        <p:grpSpPr>
          <a:xfrm>
            <a:off x="6230945" y="3201088"/>
            <a:ext cx="1323110" cy="1262024"/>
            <a:chOff x="6362065" y="3125239"/>
            <a:chExt cx="1323110" cy="1262024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EF259982-0483-4F00-A145-E4EB62E63A5B}"/>
                </a:ext>
              </a:extLst>
            </p:cNvPr>
            <p:cNvSpPr txBox="1"/>
            <p:nvPr/>
          </p:nvSpPr>
          <p:spPr>
            <a:xfrm>
              <a:off x="6362065" y="4017931"/>
              <a:ext cx="132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Konrad </a:t>
              </a:r>
              <a:r>
                <a:rPr lang="pl-PL" sz="9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Ryczko</a:t>
              </a:r>
              <a:endParaRPr lang="pl-PL" sz="9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  <a:p>
              <a:pPr algn="ctr"/>
              <a:r>
                <a:rPr lang="pl-PL" sz="900" b="1" err="1">
                  <a:solidFill>
                    <a:schemeClr val="tx1"/>
                  </a:solidFill>
                  <a:latin typeface="Ubuntu"/>
                  <a:ea typeface="Times New Roman"/>
                  <a:cs typeface="Times New Roman"/>
                </a:rPr>
                <a:t>Member</a:t>
              </a:r>
              <a:endParaRPr lang="pl-PL" sz="900" b="1">
                <a:solidFill>
                  <a:schemeClr val="tx1"/>
                </a:solidFill>
                <a:latin typeface="Ubuntu" panose="020B0504030602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8006B0A3-E3B1-4B04-9091-0F403C618469}"/>
                </a:ext>
              </a:extLst>
            </p:cNvPr>
            <p:cNvGrpSpPr/>
            <p:nvPr/>
          </p:nvGrpSpPr>
          <p:grpSpPr>
            <a:xfrm>
              <a:off x="6565824" y="3125239"/>
              <a:ext cx="962016" cy="927740"/>
              <a:chOff x="6177764" y="3700540"/>
              <a:chExt cx="900044" cy="877463"/>
            </a:xfrm>
          </p:grpSpPr>
          <p:grpSp>
            <p:nvGrpSpPr>
              <p:cNvPr id="5" name="Grupa 4">
                <a:extLst>
                  <a:ext uri="{FF2B5EF4-FFF2-40B4-BE49-F238E27FC236}">
                    <a16:creationId xmlns:a16="http://schemas.microsoft.com/office/drawing/2014/main" id="{A626098B-FB78-473D-A77F-250807D0B5C3}"/>
                  </a:ext>
                </a:extLst>
              </p:cNvPr>
              <p:cNvGrpSpPr/>
              <p:nvPr/>
            </p:nvGrpSpPr>
            <p:grpSpPr>
              <a:xfrm>
                <a:off x="6177764" y="3702890"/>
                <a:ext cx="900044" cy="875113"/>
                <a:chOff x="7691668" y="3030361"/>
                <a:chExt cx="900044" cy="875113"/>
              </a:xfrm>
            </p:grpSpPr>
            <p:sp>
              <p:nvSpPr>
                <p:cNvPr id="62" name="Elipsa 69">
                  <a:extLst>
                    <a:ext uri="{FF2B5EF4-FFF2-40B4-BE49-F238E27FC236}">
                      <a16:creationId xmlns:a16="http://schemas.microsoft.com/office/drawing/2014/main" id="{34FA49CC-EEEA-4385-B00A-2A477DA9728A}"/>
                    </a:ext>
                  </a:extLst>
                </p:cNvPr>
                <p:cNvSpPr/>
                <p:nvPr/>
              </p:nvSpPr>
              <p:spPr>
                <a:xfrm>
                  <a:off x="7691668" y="3030361"/>
                  <a:ext cx="900044" cy="875113"/>
                </a:xfrm>
                <a:prstGeom prst="ellipse">
                  <a:avLst/>
                </a:prstGeom>
                <a:solidFill>
                  <a:srgbClr val="006C7D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softEdge rad="0"/>
                </a:effectLst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mar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l-PL" sz="900">
                    <a:solidFill>
                      <a:schemeClr val="tx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3" name="Obraz 2" descr="Obraz zawierający tekst, osoba, mężczyzna, pozujący&#10;&#10;Opis wygenerowany automatycznie">
                  <a:extLst>
                    <a:ext uri="{FF2B5EF4-FFF2-40B4-BE49-F238E27FC236}">
                      <a16:creationId xmlns:a16="http://schemas.microsoft.com/office/drawing/2014/main" id="{ACF10B48-E841-4165-8356-038B86695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l="34353" t="9806" r="33751" b="42331"/>
                <a:stretch/>
              </p:blipFill>
              <p:spPr>
                <a:xfrm>
                  <a:off x="7697562" y="3032420"/>
                  <a:ext cx="820197" cy="820197"/>
                </a:xfrm>
                <a:prstGeom prst="ellipse">
                  <a:avLst/>
                </a:prstGeom>
                <a:ln w="0" cap="rnd">
                  <a:solidFill>
                    <a:srgbClr val="333333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0"/>
                  </a:lightRig>
                </a:scene3d>
                <a:sp3d>
                  <a:contourClr>
                    <a:srgbClr val="333333"/>
                  </a:contourClr>
                </a:sp3d>
              </p:spPr>
            </p:pic>
          </p:grpSp>
          <p:pic>
            <p:nvPicPr>
              <p:cNvPr id="68" name="Obraz 67">
                <a:hlinkClick r:id="rId17"/>
                <a:extLst>
                  <a:ext uri="{FF2B5EF4-FFF2-40B4-BE49-F238E27FC236}">
                    <a16:creationId xmlns:a16="http://schemas.microsoft.com/office/drawing/2014/main" id="{70D47EB1-2AB3-43B0-A670-722337397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593" y="3700540"/>
                <a:ext cx="156063" cy="156234"/>
              </a:xfrm>
              <a:prstGeom prst="rect">
                <a:avLst/>
              </a:prstGeom>
            </p:spPr>
          </p:pic>
        </p:grp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32752F7-12CC-4A1D-A57A-9A26DDF40F70}"/>
              </a:ext>
            </a:extLst>
          </p:cNvPr>
          <p:cNvGrpSpPr/>
          <p:nvPr/>
        </p:nvGrpSpPr>
        <p:grpSpPr>
          <a:xfrm>
            <a:off x="3514091" y="3169174"/>
            <a:ext cx="1370174" cy="1295943"/>
            <a:chOff x="3474712" y="3138686"/>
            <a:chExt cx="1370174" cy="1295943"/>
          </a:xfrm>
        </p:grpSpPr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6AA9D83C-ED21-41FD-8C86-BDA9CE403732}"/>
                </a:ext>
              </a:extLst>
            </p:cNvPr>
            <p:cNvSpPr txBox="1"/>
            <p:nvPr/>
          </p:nvSpPr>
          <p:spPr>
            <a:xfrm>
              <a:off x="3474712" y="4065297"/>
              <a:ext cx="1370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Paulina Kwiecińska</a:t>
              </a:r>
            </a:p>
            <a:p>
              <a:pPr algn="ctr"/>
              <a:r>
                <a:rPr lang="pl-PL" sz="900" b="1" err="1">
                  <a:solidFill>
                    <a:schemeClr val="tx1"/>
                  </a:solidFill>
                  <a:latin typeface="Ubuntu"/>
                  <a:ea typeface="Times New Roman"/>
                  <a:cs typeface="Times New Roman"/>
                </a:rPr>
                <a:t>Member</a:t>
              </a:r>
              <a:endParaRPr lang="pl-PL" sz="900" b="1">
                <a:solidFill>
                  <a:schemeClr val="tx1"/>
                </a:solidFill>
                <a:latin typeface="Ubuntu" panose="020B0504030602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533C1DA4-68BC-4759-B4C9-CE591A56ADAA}"/>
                </a:ext>
              </a:extLst>
            </p:cNvPr>
            <p:cNvGrpSpPr/>
            <p:nvPr/>
          </p:nvGrpSpPr>
          <p:grpSpPr>
            <a:xfrm>
              <a:off x="3697137" y="3138686"/>
              <a:ext cx="908679" cy="945707"/>
              <a:chOff x="7077808" y="2401604"/>
              <a:chExt cx="962015" cy="973195"/>
            </a:xfrm>
          </p:grpSpPr>
          <p:grpSp>
            <p:nvGrpSpPr>
              <p:cNvPr id="81" name="Grupa 80">
                <a:extLst>
                  <a:ext uri="{FF2B5EF4-FFF2-40B4-BE49-F238E27FC236}">
                    <a16:creationId xmlns:a16="http://schemas.microsoft.com/office/drawing/2014/main" id="{29344D82-3AD1-4E76-AFC8-872331D0A6C2}"/>
                  </a:ext>
                </a:extLst>
              </p:cNvPr>
              <p:cNvGrpSpPr/>
              <p:nvPr/>
            </p:nvGrpSpPr>
            <p:grpSpPr>
              <a:xfrm>
                <a:off x="7077808" y="2421622"/>
                <a:ext cx="962015" cy="953177"/>
                <a:chOff x="7756713" y="2960969"/>
                <a:chExt cx="881247" cy="894164"/>
              </a:xfrm>
            </p:grpSpPr>
            <p:sp>
              <p:nvSpPr>
                <p:cNvPr id="83" name="Elipsa 69">
                  <a:extLst>
                    <a:ext uri="{FF2B5EF4-FFF2-40B4-BE49-F238E27FC236}">
                      <a16:creationId xmlns:a16="http://schemas.microsoft.com/office/drawing/2014/main" id="{0AAC6CAE-59F3-4EE4-982A-B7F8427EB072}"/>
                    </a:ext>
                  </a:extLst>
                </p:cNvPr>
                <p:cNvSpPr/>
                <p:nvPr/>
              </p:nvSpPr>
              <p:spPr>
                <a:xfrm>
                  <a:off x="7756713" y="2973885"/>
                  <a:ext cx="881247" cy="881248"/>
                </a:xfrm>
                <a:prstGeom prst="ellipse">
                  <a:avLst/>
                </a:prstGeom>
                <a:solidFill>
                  <a:srgbClr val="006C7D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softEdge rad="0"/>
                </a:effectLst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mar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l-PL" sz="900">
                    <a:solidFill>
                      <a:schemeClr val="tx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84" name="Obraz 83" descr="Obraz zawierający osoba, ściana, odzież&#10;&#10;Opis wygenerowany automatycznie">
                  <a:extLst>
                    <a:ext uri="{FF2B5EF4-FFF2-40B4-BE49-F238E27FC236}">
                      <a16:creationId xmlns:a16="http://schemas.microsoft.com/office/drawing/2014/main" id="{5C2A235A-AB59-40C6-AC69-59169DD99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l="40" t="1687" r="-464" b="30832"/>
                <a:stretch/>
              </p:blipFill>
              <p:spPr>
                <a:xfrm>
                  <a:off x="7756713" y="2960969"/>
                  <a:ext cx="820351" cy="825947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</p:spPr>
            </p:pic>
          </p:grpSp>
          <p:pic>
            <p:nvPicPr>
              <p:cNvPr id="82" name="Obraz 81">
                <a:hlinkClick r:id="rId20"/>
                <a:extLst>
                  <a:ext uri="{FF2B5EF4-FFF2-40B4-BE49-F238E27FC236}">
                    <a16:creationId xmlns:a16="http://schemas.microsoft.com/office/drawing/2014/main" id="{7013DFC4-E323-4521-A977-3A5D9CA5E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7002" y="2401604"/>
                <a:ext cx="156063" cy="156234"/>
              </a:xfrm>
              <a:prstGeom prst="rect">
                <a:avLst/>
              </a:prstGeom>
            </p:spPr>
          </p:pic>
        </p:grp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328D297-445E-4A0B-93EF-2EA2A910E68C}"/>
              </a:ext>
            </a:extLst>
          </p:cNvPr>
          <p:cNvGrpSpPr/>
          <p:nvPr/>
        </p:nvGrpSpPr>
        <p:grpSpPr>
          <a:xfrm>
            <a:off x="7581595" y="3202711"/>
            <a:ext cx="1323110" cy="1254442"/>
            <a:chOff x="7711993" y="3115359"/>
            <a:chExt cx="1323110" cy="1254442"/>
          </a:xfrm>
        </p:grpSpPr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CF67E6D1-FA3C-492D-B959-F9FD53F3202E}"/>
                </a:ext>
              </a:extLst>
            </p:cNvPr>
            <p:cNvSpPr txBox="1"/>
            <p:nvPr/>
          </p:nvSpPr>
          <p:spPr>
            <a:xfrm>
              <a:off x="7711993" y="4000469"/>
              <a:ext cx="132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Krystian </a:t>
              </a:r>
              <a:r>
                <a:rPr lang="pl-PL" sz="9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Smoszna</a:t>
              </a:r>
              <a:endParaRPr lang="pl-PL" sz="9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  <a:p>
              <a:pPr algn="ctr"/>
              <a:r>
                <a:rPr lang="pl-PL" sz="900" b="1" err="1">
                  <a:solidFill>
                    <a:schemeClr val="tx1"/>
                  </a:solidFill>
                  <a:latin typeface="Ubuntu"/>
                  <a:ea typeface="Times New Roman"/>
                  <a:cs typeface="Times New Roman"/>
                </a:rPr>
                <a:t>Member</a:t>
              </a:r>
              <a:endParaRPr lang="pl-PL" sz="900" b="1">
                <a:solidFill>
                  <a:schemeClr val="tx1"/>
                </a:solidFill>
                <a:latin typeface="Ubuntu" panose="020B0504030602030204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6398BA1D-FE38-4630-BF8A-FC063E01DA31}"/>
                </a:ext>
              </a:extLst>
            </p:cNvPr>
            <p:cNvGrpSpPr/>
            <p:nvPr/>
          </p:nvGrpSpPr>
          <p:grpSpPr>
            <a:xfrm>
              <a:off x="7914268" y="3115359"/>
              <a:ext cx="900044" cy="926570"/>
              <a:chOff x="6774726" y="2939204"/>
              <a:chExt cx="1202113" cy="1237541"/>
            </a:xfrm>
          </p:grpSpPr>
          <p:sp>
            <p:nvSpPr>
              <p:cNvPr id="70" name="Elipsa 69"/>
              <p:cNvSpPr/>
              <p:nvPr/>
            </p:nvSpPr>
            <p:spPr>
              <a:xfrm>
                <a:off x="6799831" y="2999737"/>
                <a:ext cx="1177008" cy="1177008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softEdge rad="0"/>
              </a:effectLst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mar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l-PL" sz="90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76" name="Picture 10">
                <a:extLst>
                  <a:ext uri="{FF2B5EF4-FFF2-40B4-BE49-F238E27FC236}">
                    <a16:creationId xmlns:a16="http://schemas.microsoft.com/office/drawing/2014/main" id="{9D21749C-6813-464C-A1E6-5EE6BB04B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4726" y="2939204"/>
                <a:ext cx="1145425" cy="1145425"/>
              </a:xfrm>
              <a:prstGeom prst="ellipse">
                <a:avLst/>
              </a:prstGeom>
              <a:ln w="63500" cap="rnd">
                <a:noFill/>
              </a:ln>
              <a:effectLst>
                <a:softEdge rad="0"/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contourClr>
                  <a:srgbClr val="333333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</p:grp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22C498D1-C8E9-493D-B4EE-505CF539889C}"/>
              </a:ext>
            </a:extLst>
          </p:cNvPr>
          <p:cNvGrpSpPr/>
          <p:nvPr/>
        </p:nvGrpSpPr>
        <p:grpSpPr>
          <a:xfrm>
            <a:off x="4689645" y="1262409"/>
            <a:ext cx="1501031" cy="1271870"/>
            <a:chOff x="4854522" y="1082097"/>
            <a:chExt cx="1501031" cy="1271870"/>
          </a:xfrm>
        </p:grpSpPr>
        <p:sp>
          <p:nvSpPr>
            <p:cNvPr id="137" name="pole tekstowe 136">
              <a:extLst>
                <a:ext uri="{FF2B5EF4-FFF2-40B4-BE49-F238E27FC236}">
                  <a16:creationId xmlns:a16="http://schemas.microsoft.com/office/drawing/2014/main" id="{FCAA63B7-F1E4-4B98-ABC2-44F7A1B09615}"/>
                </a:ext>
              </a:extLst>
            </p:cNvPr>
            <p:cNvSpPr txBox="1"/>
            <p:nvPr/>
          </p:nvSpPr>
          <p:spPr>
            <a:xfrm>
              <a:off x="4854522" y="2015413"/>
              <a:ext cx="15010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Wojciech </a:t>
              </a:r>
              <a:r>
                <a:rPr lang="pl-PL" sz="8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Liwanowski</a:t>
              </a:r>
              <a:endParaRPr lang="pl-PL" sz="8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  <a:p>
              <a:pPr algn="ctr"/>
              <a:r>
                <a:rPr lang="pl-PL" sz="8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 panose="020B0504030602030204" pitchFamily="34" charset="0"/>
                </a:rPr>
                <a:t>COO</a:t>
              </a:r>
              <a:endParaRPr lang="pl-PL" sz="8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</p:txBody>
        </p: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775BB77E-12FB-48B2-B67A-0D86E15B22E3}"/>
                </a:ext>
              </a:extLst>
            </p:cNvPr>
            <p:cNvGrpSpPr/>
            <p:nvPr/>
          </p:nvGrpSpPr>
          <p:grpSpPr>
            <a:xfrm>
              <a:off x="5170410" y="1082097"/>
              <a:ext cx="884611" cy="926981"/>
              <a:chOff x="2419833" y="784926"/>
              <a:chExt cx="815346" cy="854398"/>
            </a:xfrm>
          </p:grpSpPr>
          <p:grpSp>
            <p:nvGrpSpPr>
              <p:cNvPr id="13" name="Grupa 12">
                <a:extLst>
                  <a:ext uri="{FF2B5EF4-FFF2-40B4-BE49-F238E27FC236}">
                    <a16:creationId xmlns:a16="http://schemas.microsoft.com/office/drawing/2014/main" id="{4E562D34-DC06-43DB-800B-2B79164BFA7E}"/>
                  </a:ext>
                </a:extLst>
              </p:cNvPr>
              <p:cNvGrpSpPr/>
              <p:nvPr/>
            </p:nvGrpSpPr>
            <p:grpSpPr>
              <a:xfrm>
                <a:off x="2419833" y="824381"/>
                <a:ext cx="815346" cy="814943"/>
                <a:chOff x="2419833" y="824381"/>
                <a:chExt cx="815346" cy="814943"/>
              </a:xfrm>
            </p:grpSpPr>
            <p:sp>
              <p:nvSpPr>
                <p:cNvPr id="58" name="Elipsa 57"/>
                <p:cNvSpPr/>
                <p:nvPr/>
              </p:nvSpPr>
              <p:spPr>
                <a:xfrm>
                  <a:off x="2422933" y="827078"/>
                  <a:ext cx="812246" cy="812246"/>
                </a:xfrm>
                <a:prstGeom prst="ellipse">
                  <a:avLst/>
                </a:prstGeom>
                <a:solidFill>
                  <a:srgbClr val="006C7D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mar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l-PL" sz="800">
                    <a:solidFill>
                      <a:schemeClr val="tx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86" name="Picture 4">
                  <a:extLst>
                    <a:ext uri="{FF2B5EF4-FFF2-40B4-BE49-F238E27FC236}">
                      <a16:creationId xmlns:a16="http://schemas.microsoft.com/office/drawing/2014/main" id="{697548C5-9D24-491E-A36C-05E71E5CE4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9833" y="824381"/>
                  <a:ext cx="756117" cy="755443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contourClr>
                    <a:srgbClr val="333333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40" name="Obraz 139">
                <a:hlinkClick r:id="rId23"/>
                <a:extLst>
                  <a:ext uri="{FF2B5EF4-FFF2-40B4-BE49-F238E27FC236}">
                    <a16:creationId xmlns:a16="http://schemas.microsoft.com/office/drawing/2014/main" id="{88541E56-EC0F-463B-911B-3196DFEB5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845" y="784926"/>
                <a:ext cx="143842" cy="14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316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>
            <a:extLst>
              <a:ext uri="{FF2B5EF4-FFF2-40B4-BE49-F238E27FC236}">
                <a16:creationId xmlns:a16="http://schemas.microsoft.com/office/drawing/2014/main" id="{E9A56727-2455-4636-BFCF-0B9F7BF41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853E099-C5F1-48FE-BADF-38206CB34F55}"/>
              </a:ext>
            </a:extLst>
          </p:cNvPr>
          <p:cNvCxnSpPr>
            <a:cxnSpLocks/>
          </p:cNvCxnSpPr>
          <p:nvPr/>
        </p:nvCxnSpPr>
        <p:spPr>
          <a:xfrm flipH="1">
            <a:off x="383008" y="4738796"/>
            <a:ext cx="8760991" cy="0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39">
            <a:extLst>
              <a:ext uri="{FF2B5EF4-FFF2-40B4-BE49-F238E27FC236}">
                <a16:creationId xmlns:a16="http://schemas.microsoft.com/office/drawing/2014/main" id="{8EE96E52-0463-4564-A954-DA1EDD8A3EA5}"/>
              </a:ext>
            </a:extLst>
          </p:cNvPr>
          <p:cNvSpPr/>
          <p:nvPr/>
        </p:nvSpPr>
        <p:spPr>
          <a:xfrm>
            <a:off x="845343" y="1705554"/>
            <a:ext cx="4924933" cy="346449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70F8B8E-FA02-7188-A6A4-97AEB77660FE}"/>
              </a:ext>
            </a:extLst>
          </p:cNvPr>
          <p:cNvSpPr/>
          <p:nvPr/>
        </p:nvSpPr>
        <p:spPr>
          <a:xfrm>
            <a:off x="845344" y="2324804"/>
            <a:ext cx="5290535" cy="346449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525301E-E089-9F0D-A18C-E48C5D155767}"/>
              </a:ext>
            </a:extLst>
          </p:cNvPr>
          <p:cNvSpPr/>
          <p:nvPr/>
        </p:nvSpPr>
        <p:spPr>
          <a:xfrm>
            <a:off x="845343" y="2932157"/>
            <a:ext cx="5220570" cy="346449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92F5E4F3-5D4E-7E15-54A0-BF0ECE80AB80}"/>
              </a:ext>
            </a:extLst>
          </p:cNvPr>
          <p:cNvSpPr/>
          <p:nvPr/>
        </p:nvSpPr>
        <p:spPr>
          <a:xfrm>
            <a:off x="845344" y="3553331"/>
            <a:ext cx="5068346" cy="346449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71;p15">
            <a:extLst>
              <a:ext uri="{FF2B5EF4-FFF2-40B4-BE49-F238E27FC236}">
                <a16:creationId xmlns:a16="http://schemas.microsoft.com/office/drawing/2014/main" id="{9C9EB238-D8C4-4B83-9871-174EDC576D07}"/>
              </a:ext>
            </a:extLst>
          </p:cNvPr>
          <p:cNvSpPr txBox="1">
            <a:spLocks/>
          </p:cNvSpPr>
          <p:nvPr/>
        </p:nvSpPr>
        <p:spPr>
          <a:xfrm>
            <a:off x="295635" y="25966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 panose="020B0604030602030204" pitchFamily="34" charset="0"/>
              </a:rPr>
              <a:t>ZESPOŁ</a:t>
            </a: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 | </a:t>
            </a:r>
            <a:r>
              <a:rPr lang="pl-PL" sz="1200">
                <a:solidFill>
                  <a:schemeClr val="tx1"/>
                </a:solidFill>
                <a:latin typeface="Ubuntu Medium"/>
              </a:rPr>
              <a:t>PODSUMOWANIE</a:t>
            </a:r>
            <a:endParaRPr lang="pl-PL" sz="1200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9" name="Google Shape;72;p15">
            <a:extLst>
              <a:ext uri="{FF2B5EF4-FFF2-40B4-BE49-F238E27FC236}">
                <a16:creationId xmlns:a16="http://schemas.microsoft.com/office/drawing/2014/main" id="{405C5742-57AD-45EA-A26B-0984C69D83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7252" y="1686231"/>
            <a:ext cx="5716826" cy="3963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213995" indent="-213995">
              <a:lnSpc>
                <a:spcPct val="150000"/>
              </a:lnSpc>
              <a:buClr>
                <a:srgbClr val="8AD0D6"/>
              </a:buClr>
              <a:buSzPct val="100000"/>
              <a:buBlip>
                <a:blip r:embed="rId4"/>
              </a:buBlip>
            </a:pP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  <a:ea typeface="+mj-lt"/>
                <a:cs typeface="+mj-lt"/>
              </a:rPr>
              <a:t>Zmiana podejścia do pokrycia </a:t>
            </a:r>
            <a:r>
              <a:rPr lang="pl-PL" sz="1400">
                <a:solidFill>
                  <a:schemeClr val="tx1"/>
                </a:solidFill>
                <a:latin typeface="Ubuntu"/>
                <a:ea typeface="+mj-lt"/>
                <a:cs typeface="+mj-lt"/>
              </a:rPr>
              <a:t>obszaru PR</a:t>
            </a:r>
            <a:endParaRPr lang="en-US" sz="1400">
              <a:solidFill>
                <a:schemeClr val="tx1"/>
              </a:solidFill>
              <a:latin typeface="Ubuntu"/>
              <a:cs typeface="Calibri"/>
            </a:endParaRP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83137DE1-CC42-4F27-997B-45B6C4F8FBC2}"/>
              </a:ext>
            </a:extLst>
          </p:cNvPr>
          <p:cNvCxnSpPr>
            <a:cxnSpLocks/>
          </p:cNvCxnSpPr>
          <p:nvPr/>
        </p:nvCxnSpPr>
        <p:spPr>
          <a:xfrm>
            <a:off x="383008" y="1303774"/>
            <a:ext cx="0" cy="3435023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9D4D47E-B8FA-4FCF-8419-42BFEF6B3354}"/>
              </a:ext>
            </a:extLst>
          </p:cNvPr>
          <p:cNvCxnSpPr>
            <a:cxnSpLocks/>
          </p:cNvCxnSpPr>
          <p:nvPr/>
        </p:nvCxnSpPr>
        <p:spPr>
          <a:xfrm flipH="1">
            <a:off x="383008" y="1303774"/>
            <a:ext cx="405000" cy="0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oogle Shape;72;p15">
            <a:extLst>
              <a:ext uri="{FF2B5EF4-FFF2-40B4-BE49-F238E27FC236}">
                <a16:creationId xmlns:a16="http://schemas.microsoft.com/office/drawing/2014/main" id="{09B99585-0422-4C46-8946-B2BB997507EC}"/>
              </a:ext>
            </a:extLst>
          </p:cNvPr>
          <p:cNvSpPr txBox="1">
            <a:spLocks/>
          </p:cNvSpPr>
          <p:nvPr/>
        </p:nvSpPr>
        <p:spPr>
          <a:xfrm>
            <a:off x="587252" y="2299971"/>
            <a:ext cx="5716826" cy="3963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800"/>
              <a:buFont typeface="Wingdings 3" charset="2"/>
              <a:buChar char="●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219170" lvl="1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828754" lvl="2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38339" lvl="3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47924" lvl="4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657509" lvl="5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267093" lvl="6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4876678" lvl="7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486263" lvl="8" indent="-423323" algn="l" defTabSz="457200" rtl="0" eaLnBrk="1" latinLnBrk="0" hangingPunct="1">
              <a:spcBef>
                <a:spcPts val="2133"/>
              </a:spcBef>
              <a:spcAft>
                <a:spcPts val="2133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13995" indent="-213995">
              <a:lnSpc>
                <a:spcPct val="150000"/>
              </a:lnSpc>
              <a:buClr>
                <a:srgbClr val="8AD0D6"/>
              </a:buClr>
              <a:buSzPct val="100000"/>
              <a:buBlip>
                <a:blip r:embed="rId4"/>
              </a:buBlip>
            </a:pPr>
            <a:r>
              <a:rPr lang="pl-PL" sz="1400">
                <a:solidFill>
                  <a:schemeClr val="tx1">
                    <a:lumMod val="50000"/>
                  </a:schemeClr>
                </a:solidFill>
                <a:latin typeface="Ubuntu"/>
                <a:ea typeface="+mj-lt"/>
                <a:cs typeface="+mj-lt"/>
              </a:rPr>
              <a:t>Umowa najmu </a:t>
            </a:r>
            <a:r>
              <a:rPr lang="pl-PL" sz="1400">
                <a:latin typeface="Ubuntu"/>
                <a:ea typeface="+mj-lt"/>
                <a:cs typeface="+mj-lt"/>
              </a:rPr>
              <a:t>biura we Wrocławiu</a:t>
            </a:r>
            <a:endParaRPr lang="pl-PL" sz="1400">
              <a:latin typeface="Ubuntu"/>
            </a:endParaRPr>
          </a:p>
        </p:txBody>
      </p:sp>
      <p:sp>
        <p:nvSpPr>
          <p:cNvPr id="52" name="Google Shape;72;p15">
            <a:extLst>
              <a:ext uri="{FF2B5EF4-FFF2-40B4-BE49-F238E27FC236}">
                <a16:creationId xmlns:a16="http://schemas.microsoft.com/office/drawing/2014/main" id="{09FB064B-F268-4ECD-AA54-0449854126F5}"/>
              </a:ext>
            </a:extLst>
          </p:cNvPr>
          <p:cNvSpPr txBox="1">
            <a:spLocks/>
          </p:cNvSpPr>
          <p:nvPr/>
        </p:nvSpPr>
        <p:spPr>
          <a:xfrm>
            <a:off x="594396" y="2900046"/>
            <a:ext cx="5716826" cy="3963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800"/>
              <a:buFont typeface="Wingdings 3" charset="2"/>
              <a:buChar char="●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219170" lvl="1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828754" lvl="2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38339" lvl="3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47924" lvl="4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657509" lvl="5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267093" lvl="6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4876678" lvl="7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486263" lvl="8" indent="-423323" algn="l" defTabSz="457200" rtl="0" eaLnBrk="1" latinLnBrk="0" hangingPunct="1">
              <a:spcBef>
                <a:spcPts val="2133"/>
              </a:spcBef>
              <a:spcAft>
                <a:spcPts val="2133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13995" indent="-213995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Równoległa praca nad </a:t>
            </a:r>
            <a:r>
              <a:rPr lang="pl-PL" sz="1400">
                <a:latin typeface="Ubuntu"/>
              </a:rPr>
              <a:t>kilkoma </a:t>
            </a:r>
            <a:r>
              <a:rPr lang="pl-PL" sz="1400" err="1">
                <a:latin typeface="Ubuntu"/>
              </a:rPr>
              <a:t>milestonami</a:t>
            </a:r>
            <a:endParaRPr lang="pl-PL" sz="1400">
              <a:latin typeface="Ubuntu"/>
            </a:endParaRPr>
          </a:p>
        </p:txBody>
      </p:sp>
      <p:sp>
        <p:nvSpPr>
          <p:cNvPr id="57" name="Google Shape;72;p15">
            <a:extLst>
              <a:ext uri="{FF2B5EF4-FFF2-40B4-BE49-F238E27FC236}">
                <a16:creationId xmlns:a16="http://schemas.microsoft.com/office/drawing/2014/main" id="{01906BA9-EA22-4E87-B109-F9DC9ACCF772}"/>
              </a:ext>
            </a:extLst>
          </p:cNvPr>
          <p:cNvSpPr txBox="1">
            <a:spLocks/>
          </p:cNvSpPr>
          <p:nvPr/>
        </p:nvSpPr>
        <p:spPr>
          <a:xfrm>
            <a:off x="587252" y="3514409"/>
            <a:ext cx="4495805" cy="3963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800"/>
              <a:buFont typeface="Wingdings 3" charset="2"/>
              <a:buChar char="●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219170" lvl="1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828754" lvl="2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38339" lvl="3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47924" lvl="4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657509" lvl="5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267093" lvl="6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4876678" lvl="7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486263" lvl="8" indent="-423323" algn="l" defTabSz="457200" rtl="0" eaLnBrk="1" latinLnBrk="0" hangingPunct="1">
              <a:spcBef>
                <a:spcPts val="2133"/>
              </a:spcBef>
              <a:spcAft>
                <a:spcPts val="2133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13995" indent="-213995">
              <a:lnSpc>
                <a:spcPct val="150000"/>
              </a:lnSpc>
              <a:buSzPct val="100000"/>
              <a:buBlip>
                <a:blip r:embed="rId4"/>
              </a:buBlip>
            </a:pP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Dalsze usamodzielnianie </a:t>
            </a:r>
            <a:r>
              <a:rPr lang="pl-PL" sz="1400">
                <a:latin typeface="Ubuntu"/>
              </a:rPr>
              <a:t>pionu marketingowego</a:t>
            </a:r>
          </a:p>
        </p:txBody>
      </p:sp>
      <p:sp>
        <p:nvSpPr>
          <p:cNvPr id="68" name="Google Shape;72;p15">
            <a:extLst>
              <a:ext uri="{FF2B5EF4-FFF2-40B4-BE49-F238E27FC236}">
                <a16:creationId xmlns:a16="http://schemas.microsoft.com/office/drawing/2014/main" id="{4001F933-FE29-4CAE-8BAA-CCBCF737422E}"/>
              </a:ext>
            </a:extLst>
          </p:cNvPr>
          <p:cNvSpPr txBox="1">
            <a:spLocks/>
          </p:cNvSpPr>
          <p:nvPr/>
        </p:nvSpPr>
        <p:spPr>
          <a:xfrm>
            <a:off x="588508" y="4148708"/>
            <a:ext cx="5716826" cy="3963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800"/>
              <a:buFont typeface="Wingdings 3" charset="2"/>
              <a:buChar char="●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219170" lvl="1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828754" lvl="2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2438339" lvl="3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3047924" lvl="4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3657509" lvl="5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4267093" lvl="6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●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4876678" lvl="7" indent="-423323" algn="l" defTabSz="457200" rtl="0" eaLnBrk="1" latinLnBrk="0" hangingPunct="1">
              <a:spcBef>
                <a:spcPts val="213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○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5486263" lvl="8" indent="-423323" algn="l" defTabSz="457200" rtl="0" eaLnBrk="1" latinLnBrk="0" hangingPunct="1">
              <a:spcBef>
                <a:spcPts val="2133"/>
              </a:spcBef>
              <a:spcAft>
                <a:spcPts val="2133"/>
              </a:spcAft>
              <a:buClr>
                <a:schemeClr val="bg2">
                  <a:lumMod val="40000"/>
                  <a:lumOff val="60000"/>
                </a:schemeClr>
              </a:buClr>
              <a:buSzPts val="1400"/>
              <a:buFont typeface="Wingdings 3" charset="2"/>
              <a:buChar char="■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50000"/>
              </a:lnSpc>
              <a:buSzPct val="100000"/>
              <a:buNone/>
            </a:pPr>
            <a:endParaRPr lang="pl-PL" sz="900">
              <a:latin typeface="Ubuntu" panose="020B0504030602030204" pitchFamily="34" charset="0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22EED58F-87DE-47E7-9024-6ED4F364AFAB}"/>
              </a:ext>
            </a:extLst>
          </p:cNvPr>
          <p:cNvGrpSpPr/>
          <p:nvPr/>
        </p:nvGrpSpPr>
        <p:grpSpPr>
          <a:xfrm>
            <a:off x="615456" y="1074363"/>
            <a:ext cx="1744564" cy="453587"/>
            <a:chOff x="223559" y="2354146"/>
            <a:chExt cx="2160000" cy="468000"/>
          </a:xfrm>
        </p:grpSpPr>
        <p:sp>
          <p:nvSpPr>
            <p:cNvPr id="38" name="Prostokąt zaokrąglony 68">
              <a:extLst>
                <a:ext uri="{FF2B5EF4-FFF2-40B4-BE49-F238E27FC236}">
                  <a16:creationId xmlns:a16="http://schemas.microsoft.com/office/drawing/2014/main" id="{5EC613A9-8CA0-449F-B6F9-544959669A5F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200" b="1">
                  <a:solidFill>
                    <a:srgbClr val="003E48"/>
                  </a:solidFill>
                  <a:latin typeface="Ubuntu"/>
                  <a:cs typeface="Calibri"/>
                </a:rPr>
                <a:t>PODSUMOWANIE</a:t>
              </a:r>
              <a:endParaRPr lang="pl-PL" sz="1200" b="1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39" name="Prostokąt zaokrąglony 67">
              <a:extLst>
                <a:ext uri="{FF2B5EF4-FFF2-40B4-BE49-F238E27FC236}">
                  <a16:creationId xmlns:a16="http://schemas.microsoft.com/office/drawing/2014/main" id="{0B4B03B4-F3BA-4A8B-93E6-8A8DAA65236B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3F242E95-815D-94F4-5CA1-608602349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" t="953" r="13105" b="953"/>
          <a:stretch/>
        </p:blipFill>
        <p:spPr>
          <a:xfrm>
            <a:off x="5682902" y="0"/>
            <a:ext cx="3474261" cy="5143500"/>
          </a:xfrm>
          <a:prstGeom prst="rect">
            <a:avLst/>
          </a:prstGeom>
          <a:ln>
            <a:solidFill>
              <a:srgbClr val="006E7D"/>
            </a:solidFill>
          </a:ln>
        </p:spPr>
      </p:pic>
      <p:sp>
        <p:nvSpPr>
          <p:cNvPr id="33" name="Prostokąt 32">
            <a:extLst>
              <a:ext uri="{FF2B5EF4-FFF2-40B4-BE49-F238E27FC236}">
                <a16:creationId xmlns:a16="http://schemas.microsoft.com/office/drawing/2014/main" id="{9D037457-14C7-9991-1EDF-2213C6033284}"/>
              </a:ext>
            </a:extLst>
          </p:cNvPr>
          <p:cNvSpPr/>
          <p:nvPr/>
        </p:nvSpPr>
        <p:spPr>
          <a:xfrm>
            <a:off x="5682902" y="256800"/>
            <a:ext cx="3467845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86D3598-AF1A-CC37-BC3C-8A092A093612}"/>
              </a:ext>
            </a:extLst>
          </p:cNvPr>
          <p:cNvSpPr/>
          <p:nvPr/>
        </p:nvSpPr>
        <p:spPr>
          <a:xfrm>
            <a:off x="8433487" y="-5983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637312-24C6-22F4-A225-0217733BC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5" y="2574758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8000" lvl="0" indent="-432000">
              <a:lnSpc>
                <a:spcPct val="115000"/>
              </a:lnSpc>
              <a:buBlip>
                <a:blip r:embed="rId4"/>
              </a:buBlip>
            </a:pP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PROJEKT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A4DC63A-E839-F337-BCFC-4E68C97B7E15}"/>
              </a:ext>
            </a:extLst>
          </p:cNvPr>
          <p:cNvSpPr/>
          <p:nvPr/>
        </p:nvSpPr>
        <p:spPr>
          <a:xfrm>
            <a:off x="8433488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446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1E9148C-193B-B750-A1D8-D770EF2B9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1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raz 66">
            <a:extLst>
              <a:ext uri="{FF2B5EF4-FFF2-40B4-BE49-F238E27FC236}">
                <a16:creationId xmlns:a16="http://schemas.microsoft.com/office/drawing/2014/main" id="{830A4FAA-CC0F-45E6-91CB-6861DDDFA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C1B03D7D-B8BD-4DAB-93B5-BD4660CFE2B8}"/>
              </a:ext>
            </a:extLst>
          </p:cNvPr>
          <p:cNvSpPr/>
          <p:nvPr/>
        </p:nvSpPr>
        <p:spPr>
          <a:xfrm>
            <a:off x="8433488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446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ACC5C059-F44A-4028-988B-8D85D590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sp>
        <p:nvSpPr>
          <p:cNvPr id="27" name="Google Shape;71;p15">
            <a:extLst>
              <a:ext uri="{FF2B5EF4-FFF2-40B4-BE49-F238E27FC236}">
                <a16:creationId xmlns:a16="http://schemas.microsoft.com/office/drawing/2014/main" id="{93E5E72A-FC03-4CC7-8F98-5E163C95AFF9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PROJEKT | </a:t>
            </a:r>
            <a:r>
              <a:rPr lang="pl-PL" sz="1400">
                <a:solidFill>
                  <a:schemeClr val="tx1"/>
                </a:solidFill>
                <a:latin typeface="Ubuntu"/>
              </a:rPr>
              <a:t>ROADMAP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A5BBC0A0-AB0F-4389-AEF5-40AFA44B7C32}"/>
              </a:ext>
            </a:extLst>
          </p:cNvPr>
          <p:cNvSpPr txBox="1"/>
          <p:nvPr/>
        </p:nvSpPr>
        <p:spPr>
          <a:xfrm>
            <a:off x="699262" y="2449419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MILESTONE 0: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CONCEPT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9D28700-807C-4293-8AEB-7DB2FC940FB5}"/>
              </a:ext>
            </a:extLst>
          </p:cNvPr>
          <p:cNvSpPr txBox="1"/>
          <p:nvPr/>
        </p:nvSpPr>
        <p:spPr>
          <a:xfrm>
            <a:off x="1470406" y="2208317"/>
            <a:ext cx="357790" cy="112289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MILESTONE 2: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INVESTORS DEMO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8AA44F3D-A2E3-4C64-A5D5-243F8BDCB548}"/>
              </a:ext>
            </a:extLst>
          </p:cNvPr>
          <p:cNvCxnSpPr>
            <a:cxnSpLocks/>
          </p:cNvCxnSpPr>
          <p:nvPr/>
        </p:nvCxnSpPr>
        <p:spPr>
          <a:xfrm flipV="1">
            <a:off x="7499594" y="1906312"/>
            <a:ext cx="0" cy="3240173"/>
          </a:xfrm>
          <a:prstGeom prst="line">
            <a:avLst/>
          </a:prstGeom>
          <a:ln>
            <a:solidFill>
              <a:srgbClr val="425F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461DB80-3CB6-466E-9A51-16C27C1DEAFD}"/>
              </a:ext>
            </a:extLst>
          </p:cNvPr>
          <p:cNvSpPr txBox="1"/>
          <p:nvPr/>
        </p:nvSpPr>
        <p:spPr>
          <a:xfrm>
            <a:off x="1135509" y="2209652"/>
            <a:ext cx="438582" cy="1120595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MILESTONE 1: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GAMEPLAY NVESTORS TEASER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1D08061A-2410-4E8C-A994-C474E752780E}"/>
              </a:ext>
            </a:extLst>
          </p:cNvPr>
          <p:cNvSpPr txBox="1"/>
          <p:nvPr/>
        </p:nvSpPr>
        <p:spPr>
          <a:xfrm>
            <a:off x="2258057" y="2472555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MILESTONE 3: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TECH DEMO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1D02A8E-6CEB-44E9-9A90-802BEF2B08B0}"/>
              </a:ext>
            </a:extLst>
          </p:cNvPr>
          <p:cNvSpPr txBox="1"/>
          <p:nvPr/>
        </p:nvSpPr>
        <p:spPr>
          <a:xfrm>
            <a:off x="3524522" y="2348101"/>
            <a:ext cx="357790" cy="977198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425F1E"/>
                </a:solidFill>
              </a:rPr>
              <a:t>MILESTONE 4 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PROOF OF CONCEPT MVP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C0A2240B-8739-4C93-A2AF-BB8739E94BAD}"/>
              </a:ext>
            </a:extLst>
          </p:cNvPr>
          <p:cNvCxnSpPr>
            <a:cxnSpLocks/>
          </p:cNvCxnSpPr>
          <p:nvPr/>
        </p:nvCxnSpPr>
        <p:spPr>
          <a:xfrm flipV="1">
            <a:off x="2948080" y="1667584"/>
            <a:ext cx="0" cy="3047291"/>
          </a:xfrm>
          <a:prstGeom prst="line">
            <a:avLst/>
          </a:prstGeom>
          <a:ln>
            <a:solidFill>
              <a:srgbClr val="425F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C7706F44-C4C5-4189-97F9-2FADF158F3EF}"/>
              </a:ext>
            </a:extLst>
          </p:cNvPr>
          <p:cNvCxnSpPr>
            <a:cxnSpLocks/>
          </p:cNvCxnSpPr>
          <p:nvPr/>
        </p:nvCxnSpPr>
        <p:spPr>
          <a:xfrm flipV="1">
            <a:off x="5191435" y="1522918"/>
            <a:ext cx="20931" cy="3291970"/>
          </a:xfrm>
          <a:prstGeom prst="line">
            <a:avLst/>
          </a:prstGeom>
          <a:ln>
            <a:solidFill>
              <a:srgbClr val="425F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50759AF0-D24B-445A-9264-9B0F65DED543}"/>
              </a:ext>
            </a:extLst>
          </p:cNvPr>
          <p:cNvCxnSpPr>
            <a:cxnSpLocks/>
          </p:cNvCxnSpPr>
          <p:nvPr/>
        </p:nvCxnSpPr>
        <p:spPr>
          <a:xfrm>
            <a:off x="787615" y="1748262"/>
            <a:ext cx="0" cy="1539408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163FE9DD-5F89-412F-9302-D8537601B1A0}"/>
              </a:ext>
            </a:extLst>
          </p:cNvPr>
          <p:cNvCxnSpPr>
            <a:cxnSpLocks/>
          </p:cNvCxnSpPr>
          <p:nvPr/>
        </p:nvCxnSpPr>
        <p:spPr>
          <a:xfrm>
            <a:off x="1233385" y="1771122"/>
            <a:ext cx="0" cy="1516548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658BDD90-94E5-4C58-BB06-6038BD3E4E00}"/>
              </a:ext>
            </a:extLst>
          </p:cNvPr>
          <p:cNvCxnSpPr>
            <a:cxnSpLocks/>
          </p:cNvCxnSpPr>
          <p:nvPr/>
        </p:nvCxnSpPr>
        <p:spPr>
          <a:xfrm>
            <a:off x="1530565" y="1765407"/>
            <a:ext cx="29776" cy="1522263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38BC13C4-13F0-4266-9566-0455A57DEE7C}"/>
              </a:ext>
            </a:extLst>
          </p:cNvPr>
          <p:cNvCxnSpPr>
            <a:cxnSpLocks/>
          </p:cNvCxnSpPr>
          <p:nvPr/>
        </p:nvCxnSpPr>
        <p:spPr>
          <a:xfrm>
            <a:off x="2329847" y="1793982"/>
            <a:ext cx="0" cy="1493688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DE8DE589-0D3D-43BC-9232-E7692D10211F}"/>
              </a:ext>
            </a:extLst>
          </p:cNvPr>
          <p:cNvSpPr txBox="1"/>
          <p:nvPr/>
        </p:nvSpPr>
        <p:spPr>
          <a:xfrm>
            <a:off x="2832149" y="3887769"/>
            <a:ext cx="461665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1800">
                <a:solidFill>
                  <a:srgbClr val="598526"/>
                </a:solidFill>
              </a:rPr>
              <a:t>2021</a:t>
            </a:r>
            <a:endParaRPr lang="pl-PL" sz="788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69" name="Łącznik prosty 68">
            <a:extLst>
              <a:ext uri="{FF2B5EF4-FFF2-40B4-BE49-F238E27FC236}">
                <a16:creationId xmlns:a16="http://schemas.microsoft.com/office/drawing/2014/main" id="{3EE7F7C0-2E9F-4B90-B6D6-0281B5E3B273}"/>
              </a:ext>
            </a:extLst>
          </p:cNvPr>
          <p:cNvCxnSpPr>
            <a:cxnSpLocks/>
          </p:cNvCxnSpPr>
          <p:nvPr/>
        </p:nvCxnSpPr>
        <p:spPr>
          <a:xfrm flipV="1">
            <a:off x="368208" y="1730735"/>
            <a:ext cx="28624" cy="2959302"/>
          </a:xfrm>
          <a:prstGeom prst="line">
            <a:avLst/>
          </a:prstGeom>
          <a:ln>
            <a:solidFill>
              <a:srgbClr val="425F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09F3063C-59CA-42D8-A05E-0B746C2F9E9A}"/>
              </a:ext>
            </a:extLst>
          </p:cNvPr>
          <p:cNvSpPr txBox="1"/>
          <p:nvPr/>
        </p:nvSpPr>
        <p:spPr>
          <a:xfrm>
            <a:off x="5103445" y="3966806"/>
            <a:ext cx="461665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1800">
                <a:solidFill>
                  <a:srgbClr val="598526"/>
                </a:solidFill>
              </a:rPr>
              <a:t>2022</a:t>
            </a:r>
            <a:endParaRPr lang="pl-PL" sz="788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9FAEC3C7-2F40-49B8-8A07-13742F48D1A8}"/>
              </a:ext>
            </a:extLst>
          </p:cNvPr>
          <p:cNvSpPr txBox="1"/>
          <p:nvPr/>
        </p:nvSpPr>
        <p:spPr>
          <a:xfrm>
            <a:off x="7423748" y="3955092"/>
            <a:ext cx="461665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1800">
                <a:solidFill>
                  <a:srgbClr val="598526"/>
                </a:solidFill>
              </a:rPr>
              <a:t>2023</a:t>
            </a:r>
            <a:endParaRPr lang="pl-PL" sz="788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BA749691-BC87-419A-A7A9-521E842A7BE4}"/>
              </a:ext>
            </a:extLst>
          </p:cNvPr>
          <p:cNvSpPr txBox="1"/>
          <p:nvPr/>
        </p:nvSpPr>
        <p:spPr>
          <a:xfrm>
            <a:off x="261998" y="3889545"/>
            <a:ext cx="461665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1800">
                <a:solidFill>
                  <a:srgbClr val="598526"/>
                </a:solidFill>
              </a:rPr>
              <a:t>2020</a:t>
            </a:r>
            <a:endParaRPr lang="pl-PL" sz="788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749B451-965C-46FE-99A0-8AF545791067}"/>
              </a:ext>
            </a:extLst>
          </p:cNvPr>
          <p:cNvSpPr txBox="1"/>
          <p:nvPr/>
        </p:nvSpPr>
        <p:spPr>
          <a:xfrm>
            <a:off x="8342125" y="2379082"/>
            <a:ext cx="353943" cy="977198"/>
          </a:xfrm>
          <a:prstGeom prst="rect">
            <a:avLst/>
          </a:prstGeom>
          <a:noFill/>
          <a:ln>
            <a:noFill/>
          </a:ln>
        </p:spPr>
        <p:txBody>
          <a:bodyPr vert="vert270" wrap="square" lIns="91440" tIns="45720" rIns="91440" bIns="45720" rtlCol="0" anchor="ctr">
            <a:spAutoFit/>
          </a:bodyPr>
          <a:lstStyle/>
          <a:p>
            <a:r>
              <a:rPr lang="pl-PL" sz="600" b="1">
                <a:solidFill>
                  <a:srgbClr val="47CEE0"/>
                </a:solidFill>
              </a:rPr>
              <a:t>MS 6:</a:t>
            </a:r>
            <a:br>
              <a:rPr lang="pl-PL" sz="600" b="1"/>
            </a:br>
            <a:r>
              <a:rPr lang="pl-PL" sz="500" b="1">
                <a:solidFill>
                  <a:schemeClr val="tx1">
                    <a:lumMod val="95000"/>
                  </a:schemeClr>
                </a:solidFill>
              </a:rPr>
              <a:t>EARLY ACCESS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0F18278F-7A1D-4060-83D8-911FC5249AB0}"/>
              </a:ext>
            </a:extLst>
          </p:cNvPr>
          <p:cNvCxnSpPr>
            <a:cxnSpLocks/>
          </p:cNvCxnSpPr>
          <p:nvPr/>
        </p:nvCxnSpPr>
        <p:spPr>
          <a:xfrm>
            <a:off x="3605860" y="1843988"/>
            <a:ext cx="0" cy="1443682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3165B692-56C1-47AD-A0E6-6240FF953043}"/>
              </a:ext>
            </a:extLst>
          </p:cNvPr>
          <p:cNvCxnSpPr>
            <a:cxnSpLocks/>
          </p:cNvCxnSpPr>
          <p:nvPr/>
        </p:nvCxnSpPr>
        <p:spPr>
          <a:xfrm>
            <a:off x="4833970" y="1839983"/>
            <a:ext cx="0" cy="1151950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CE3394C-0C72-4215-B185-FE28469EADEE}"/>
              </a:ext>
            </a:extLst>
          </p:cNvPr>
          <p:cNvSpPr txBox="1"/>
          <p:nvPr/>
        </p:nvSpPr>
        <p:spPr>
          <a:xfrm>
            <a:off x="4333159" y="2150137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MISK 5.1: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LOCATION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EF4B50B9-90AD-40A4-B0E3-5555EE948AF7}"/>
              </a:ext>
            </a:extLst>
          </p:cNvPr>
          <p:cNvCxnSpPr>
            <a:cxnSpLocks/>
          </p:cNvCxnSpPr>
          <p:nvPr/>
        </p:nvCxnSpPr>
        <p:spPr>
          <a:xfrm>
            <a:off x="4410873" y="1782833"/>
            <a:ext cx="0" cy="1209100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3CCAEBA-6AE8-4426-8396-62AADACF4FDF}"/>
              </a:ext>
            </a:extLst>
          </p:cNvPr>
          <p:cNvSpPr txBox="1"/>
          <p:nvPr/>
        </p:nvSpPr>
        <p:spPr>
          <a:xfrm>
            <a:off x="4753183" y="2138989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7"/>
                </a:solidFill>
              </a:rPr>
              <a:t>MISK 5.2:</a:t>
            </a:r>
            <a:br>
              <a:rPr lang="pl-PL" sz="600" b="1">
                <a:solidFill>
                  <a:schemeClr val="accent5"/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AIRSHIP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9EA1F773-26A1-4DFB-8BEA-728F638A2B4B}"/>
              </a:ext>
            </a:extLst>
          </p:cNvPr>
          <p:cNvCxnSpPr>
            <a:cxnSpLocks/>
          </p:cNvCxnSpPr>
          <p:nvPr/>
        </p:nvCxnSpPr>
        <p:spPr>
          <a:xfrm>
            <a:off x="7238478" y="1652208"/>
            <a:ext cx="0" cy="1668511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19F54C61-20F5-470B-900B-7FB02269AF2F}"/>
              </a:ext>
            </a:extLst>
          </p:cNvPr>
          <p:cNvSpPr txBox="1"/>
          <p:nvPr/>
        </p:nvSpPr>
        <p:spPr>
          <a:xfrm>
            <a:off x="5359063" y="2150143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598526"/>
                </a:solidFill>
              </a:rPr>
              <a:t>MISK 5.3: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LOOP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507977F4-5AD6-4620-8D96-513564090D11}"/>
              </a:ext>
            </a:extLst>
          </p:cNvPr>
          <p:cNvCxnSpPr>
            <a:cxnSpLocks/>
          </p:cNvCxnSpPr>
          <p:nvPr/>
        </p:nvCxnSpPr>
        <p:spPr>
          <a:xfrm>
            <a:off x="5436777" y="1782839"/>
            <a:ext cx="0" cy="1209100"/>
          </a:xfrm>
          <a:prstGeom prst="line">
            <a:avLst/>
          </a:prstGeom>
          <a:ln>
            <a:solidFill>
              <a:srgbClr val="425F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9DF6B06-C9D4-499A-AD5F-4DCC732623A0}"/>
              </a:ext>
            </a:extLst>
          </p:cNvPr>
          <p:cNvGraphicFramePr/>
          <p:nvPr/>
        </p:nvGraphicFramePr>
        <p:xfrm>
          <a:off x="18943" y="1522918"/>
          <a:ext cx="9125057" cy="41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BCBBDD4B-58A4-DAC2-48D5-48F19CF200E9}"/>
              </a:ext>
            </a:extLst>
          </p:cNvPr>
          <p:cNvCxnSpPr>
            <a:cxnSpLocks/>
          </p:cNvCxnSpPr>
          <p:nvPr/>
        </p:nvCxnSpPr>
        <p:spPr>
          <a:xfrm>
            <a:off x="7024336" y="1947313"/>
            <a:ext cx="0" cy="2590311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29984A5-822D-4ADC-52ED-3B9CC93C34E5}"/>
              </a:ext>
            </a:extLst>
          </p:cNvPr>
          <p:cNvSpPr txBox="1"/>
          <p:nvPr/>
        </p:nvSpPr>
        <p:spPr>
          <a:xfrm>
            <a:off x="6991376" y="3468742"/>
            <a:ext cx="353943" cy="1126249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1000" b="1">
                <a:solidFill>
                  <a:srgbClr val="47CEE0"/>
                </a:solidFill>
              </a:rPr>
              <a:t>WE ARE HERE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76" name="Łącznik prosty 35">
            <a:extLst>
              <a:ext uri="{FF2B5EF4-FFF2-40B4-BE49-F238E27FC236}">
                <a16:creationId xmlns:a16="http://schemas.microsoft.com/office/drawing/2014/main" id="{6BFA8BA3-C912-C9E6-93FB-068D294B4721}"/>
              </a:ext>
            </a:extLst>
          </p:cNvPr>
          <p:cNvCxnSpPr>
            <a:cxnSpLocks/>
          </p:cNvCxnSpPr>
          <p:nvPr/>
        </p:nvCxnSpPr>
        <p:spPr>
          <a:xfrm flipH="1">
            <a:off x="8398796" y="1955276"/>
            <a:ext cx="21647" cy="138276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3" name="pole tekstowe 27">
            <a:extLst>
              <a:ext uri="{FF2B5EF4-FFF2-40B4-BE49-F238E27FC236}">
                <a16:creationId xmlns:a16="http://schemas.microsoft.com/office/drawing/2014/main" id="{B78E4C97-F68A-C49F-6BA1-431B83DB352D}"/>
              </a:ext>
            </a:extLst>
          </p:cNvPr>
          <p:cNvSpPr txBox="1"/>
          <p:nvPr/>
        </p:nvSpPr>
        <p:spPr>
          <a:xfrm>
            <a:off x="7173501" y="2383765"/>
            <a:ext cx="353943" cy="977198"/>
          </a:xfrm>
          <a:prstGeom prst="rect">
            <a:avLst/>
          </a:prstGeom>
          <a:noFill/>
          <a:ln>
            <a:noFill/>
          </a:ln>
        </p:spPr>
        <p:txBody>
          <a:bodyPr vert="vert270" wrap="square" lIns="91440" tIns="45720" rIns="91440" bIns="45720" rtlCol="0" anchor="ctr">
            <a:spAutoFit/>
          </a:bodyPr>
          <a:lstStyle/>
          <a:p>
            <a:r>
              <a:rPr lang="pl-PL" sz="600" b="1">
                <a:solidFill>
                  <a:srgbClr val="47CEE0"/>
                </a:solidFill>
              </a:rPr>
              <a:t>MS 5.4:</a:t>
            </a:r>
            <a:br>
              <a:rPr lang="pl-PL" sz="600" b="1"/>
            </a:br>
            <a:r>
              <a:rPr lang="pl-PL" sz="500" b="1">
                <a:solidFill>
                  <a:schemeClr val="tx1">
                    <a:lumMod val="95000"/>
                  </a:schemeClr>
                </a:solidFill>
              </a:rPr>
              <a:t>VERTICAL SLICE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4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7B17E2D4-FF33-4CEF-8E85-8055C22F5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" y="-501"/>
            <a:ext cx="9144000" cy="514350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25A89AAB-DEED-9E44-8550-DCCA8477EED1}"/>
              </a:ext>
            </a:extLst>
          </p:cNvPr>
          <p:cNvSpPr/>
          <p:nvPr/>
        </p:nvSpPr>
        <p:spPr>
          <a:xfrm>
            <a:off x="849334" y="2322066"/>
            <a:ext cx="7919549" cy="377419"/>
          </a:xfrm>
          <a:prstGeom prst="rect">
            <a:avLst/>
          </a:prstGeom>
          <a:solidFill>
            <a:srgbClr val="598527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69" tIns="68569" rIns="68569" bIns="68569" rtlCol="0" anchor="ctr" anchorCtr="0">
            <a:noAutofit/>
          </a:bodyPr>
          <a:lstStyle/>
          <a:p>
            <a:pPr algn="ctr"/>
            <a:endParaRPr lang="pl-PL" sz="7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15B8E5C-CA31-5022-5523-5E96047CBA96}"/>
              </a:ext>
            </a:extLst>
          </p:cNvPr>
          <p:cNvSpPr/>
          <p:nvPr/>
        </p:nvSpPr>
        <p:spPr>
          <a:xfrm>
            <a:off x="845344" y="2772522"/>
            <a:ext cx="7925346" cy="372460"/>
          </a:xfrm>
          <a:prstGeom prst="rect">
            <a:avLst/>
          </a:prstGeom>
          <a:solidFill>
            <a:srgbClr val="598527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69" tIns="68569" rIns="68569" bIns="68569" rtlCol="0" anchor="ctr" anchorCtr="0">
            <a:noAutofit/>
          </a:bodyPr>
          <a:lstStyle/>
          <a:p>
            <a:pPr algn="ctr"/>
            <a:endParaRPr lang="pl-PL" sz="7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6673E4B8-9450-B5E4-75D3-82E3CBA35E54}"/>
              </a:ext>
            </a:extLst>
          </p:cNvPr>
          <p:cNvSpPr/>
          <p:nvPr/>
        </p:nvSpPr>
        <p:spPr>
          <a:xfrm>
            <a:off x="854656" y="3682460"/>
            <a:ext cx="7923638" cy="400897"/>
          </a:xfrm>
          <a:prstGeom prst="rect">
            <a:avLst/>
          </a:prstGeom>
          <a:solidFill>
            <a:srgbClr val="598527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69" tIns="68569" rIns="68569" bIns="68569" rtlCol="0" anchor="ctr" anchorCtr="0">
            <a:noAutofit/>
          </a:bodyPr>
          <a:lstStyle/>
          <a:p>
            <a:pPr algn="ctr"/>
            <a:endParaRPr lang="pl-PL" sz="7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96DDB3D4-00B5-0AB5-0ACB-3485681CD1C9}"/>
              </a:ext>
            </a:extLst>
          </p:cNvPr>
          <p:cNvSpPr/>
          <p:nvPr/>
        </p:nvSpPr>
        <p:spPr>
          <a:xfrm>
            <a:off x="845245" y="3213156"/>
            <a:ext cx="7923638" cy="400897"/>
          </a:xfrm>
          <a:prstGeom prst="rect">
            <a:avLst/>
          </a:prstGeom>
          <a:solidFill>
            <a:srgbClr val="598527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69" tIns="68569" rIns="68569" bIns="68569" rtlCol="0" anchor="ctr" anchorCtr="0">
            <a:noAutofit/>
          </a:bodyPr>
          <a:lstStyle/>
          <a:p>
            <a:pPr algn="ctr"/>
            <a:endParaRPr lang="pl-PL" sz="7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71;p15">
            <a:extLst>
              <a:ext uri="{FF2B5EF4-FFF2-40B4-BE49-F238E27FC236}">
                <a16:creationId xmlns:a16="http://schemas.microsoft.com/office/drawing/2014/main" id="{9C9EB238-D8C4-4B83-9871-174EDC576D07}"/>
              </a:ext>
            </a:extLst>
          </p:cNvPr>
          <p:cNvSpPr txBox="1">
            <a:spLocks/>
          </p:cNvSpPr>
          <p:nvPr/>
        </p:nvSpPr>
        <p:spPr>
          <a:xfrm>
            <a:off x="295635" y="251298"/>
            <a:ext cx="5159949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PRODUKCJA | </a:t>
            </a:r>
            <a:r>
              <a:rPr lang="pl-PL" sz="1200">
                <a:solidFill>
                  <a:schemeClr val="tx1"/>
                </a:solidFill>
                <a:latin typeface="Ubuntu Medium"/>
              </a:rPr>
              <a:t>NAJWAŻNIEJSZE WYDARZENIA VII – XI 2022</a:t>
            </a:r>
            <a:endParaRPr lang="pl-PL" sz="120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853E099-C5F1-48FE-BADF-38206CB34F55}"/>
              </a:ext>
            </a:extLst>
          </p:cNvPr>
          <p:cNvCxnSpPr>
            <a:cxnSpLocks/>
          </p:cNvCxnSpPr>
          <p:nvPr/>
        </p:nvCxnSpPr>
        <p:spPr>
          <a:xfrm flipH="1">
            <a:off x="383008" y="4738796"/>
            <a:ext cx="8760991" cy="0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30;p19">
            <a:extLst>
              <a:ext uri="{FF2B5EF4-FFF2-40B4-BE49-F238E27FC236}">
                <a16:creationId xmlns:a16="http://schemas.microsoft.com/office/drawing/2014/main" id="{E2555EDD-4B63-4ADF-889D-1596A6C3945F}"/>
              </a:ext>
            </a:extLst>
          </p:cNvPr>
          <p:cNvSpPr txBox="1"/>
          <p:nvPr/>
        </p:nvSpPr>
        <p:spPr>
          <a:xfrm>
            <a:off x="457536" y="3213647"/>
            <a:ext cx="7859572" cy="199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100000"/>
              <a:buBlip>
                <a:blip r:embed="rId4"/>
              </a:buBlip>
            </a:pPr>
            <a:r>
              <a:rPr lang="pl-PL" sz="1200">
                <a:solidFill>
                  <a:srgbClr val="707272"/>
                </a:solidFill>
                <a:latin typeface="Ubuntu"/>
                <a:cs typeface="Calibri"/>
              </a:rPr>
              <a:t>Opracowanie </a:t>
            </a:r>
            <a:r>
              <a:rPr lang="pl-PL" sz="1200">
                <a:solidFill>
                  <a:schemeClr val="tx1">
                    <a:lumMod val="95000"/>
                  </a:schemeClr>
                </a:solidFill>
                <a:latin typeface="Ubuntu"/>
                <a:cs typeface="Calibri"/>
              </a:rPr>
              <a:t>publicznego demo</a:t>
            </a: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100000"/>
              <a:buBlip>
                <a:blip r:embed="rId4"/>
              </a:buBlip>
            </a:pPr>
            <a:r>
              <a:rPr lang="pl-PL" sz="1200">
                <a:solidFill>
                  <a:srgbClr val="707272"/>
                </a:solidFill>
                <a:latin typeface="Ubuntu"/>
              </a:rPr>
              <a:t>Aplikacja szerokiego </a:t>
            </a:r>
            <a:r>
              <a:rPr lang="pl-PL" sz="1200">
                <a:solidFill>
                  <a:schemeClr val="tx1"/>
                </a:solidFill>
                <a:latin typeface="Ubuntu"/>
              </a:rPr>
              <a:t>feedbacku od graczy</a:t>
            </a: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100000"/>
              <a:buBlip>
                <a:blip r:embed="rId4"/>
              </a:buBlip>
            </a:pPr>
            <a:r>
              <a:rPr lang="pl-PL" sz="1200">
                <a:solidFill>
                  <a:srgbClr val="707272"/>
                </a:solidFill>
                <a:latin typeface="Ubuntu"/>
              </a:rPr>
              <a:t>Opracowanie modelu pracy nad </a:t>
            </a:r>
            <a:r>
              <a:rPr lang="pl-PL" sz="1200">
                <a:solidFill>
                  <a:schemeClr val="tx1">
                    <a:lumMod val="95000"/>
                  </a:schemeClr>
                </a:solidFill>
                <a:latin typeface="Ubuntu"/>
              </a:rPr>
              <a:t>lokalizacjami (tłumaczeniami)</a:t>
            </a: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100000"/>
              <a:buBlip>
                <a:blip r:embed="rId4"/>
              </a:buBlip>
            </a:pPr>
            <a:r>
              <a:rPr lang="pl-PL" sz="1200">
                <a:solidFill>
                  <a:srgbClr val="707272"/>
                </a:solidFill>
                <a:latin typeface="Ubuntu"/>
              </a:rPr>
              <a:t>Zamknięcie </a:t>
            </a:r>
            <a:r>
              <a:rPr lang="pl-PL" sz="1200" err="1">
                <a:solidFill>
                  <a:schemeClr val="tx1"/>
                </a:solidFill>
                <a:latin typeface="Ubuntu"/>
              </a:rPr>
              <a:t>Milestona</a:t>
            </a:r>
            <a:r>
              <a:rPr lang="pl-PL" sz="1200">
                <a:solidFill>
                  <a:schemeClr val="tx1"/>
                </a:solidFill>
                <a:latin typeface="Ubuntu"/>
              </a:rPr>
              <a:t> </a:t>
            </a:r>
            <a:r>
              <a:rPr lang="pl-PL" sz="1200">
                <a:solidFill>
                  <a:srgbClr val="707272"/>
                </a:solidFill>
                <a:latin typeface="Ubuntu"/>
              </a:rPr>
              <a:t>z umowy z partnerem biznesowym</a:t>
            </a: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SzPct val="100000"/>
              <a:buBlip>
                <a:blip r:embed="rId4"/>
              </a:buBlip>
            </a:pPr>
            <a:r>
              <a:rPr lang="pl-PL" sz="1200">
                <a:solidFill>
                  <a:srgbClr val="707272"/>
                </a:solidFill>
                <a:latin typeface="Ubuntu"/>
              </a:rPr>
              <a:t>Aktualizacja </a:t>
            </a:r>
            <a:r>
              <a:rPr lang="pl-PL" sz="1200">
                <a:solidFill>
                  <a:schemeClr val="tx1"/>
                </a:solidFill>
                <a:latin typeface="Ubuntu"/>
              </a:rPr>
              <a:t>procesu przygotowania EA</a:t>
            </a: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100000"/>
              <a:buChar char="•"/>
            </a:pPr>
            <a:endParaRPr lang="pl-PL" sz="1200">
              <a:solidFill>
                <a:srgbClr val="7F7F7F"/>
              </a:solidFill>
              <a:latin typeface="Ubuntu" panose="020B0504030602030204" pitchFamily="34" charset="0"/>
            </a:endParaRPr>
          </a:p>
          <a:p>
            <a:pPr marL="1263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80000"/>
            </a:pPr>
            <a:endParaRPr lang="pl-PL" sz="1050">
              <a:latin typeface="Ubuntu" panose="020B0504030602030204" pitchFamily="34" charset="0"/>
            </a:endParaRP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endParaRPr lang="pl-PL" sz="900">
              <a:latin typeface="Ubuntu" panose="020B0504030602030204" pitchFamily="34" charset="0"/>
            </a:endParaRPr>
          </a:p>
          <a:p>
            <a:pPr marL="469265" indent="-342265">
              <a:lnSpc>
                <a:spcPct val="1500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endParaRPr lang="en-US" sz="1350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  <a:cs typeface="Calibri"/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552F660C-D847-49FE-9EAD-BE53A9C0EB5D}"/>
              </a:ext>
            </a:extLst>
          </p:cNvPr>
          <p:cNvGrpSpPr/>
          <p:nvPr/>
        </p:nvGrpSpPr>
        <p:grpSpPr>
          <a:xfrm>
            <a:off x="383008" y="1675615"/>
            <a:ext cx="8760992" cy="3063182"/>
            <a:chOff x="2406869" y="1102205"/>
            <a:chExt cx="11681323" cy="1316223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1991C0A-FC14-4248-9C19-CB93B0E8BA13}"/>
                </a:ext>
              </a:extLst>
            </p:cNvPr>
            <p:cNvCxnSpPr>
              <a:cxnSpLocks/>
            </p:cNvCxnSpPr>
            <p:nvPr/>
          </p:nvCxnSpPr>
          <p:spPr>
            <a:xfrm>
              <a:off x="2406869" y="1102205"/>
              <a:ext cx="0" cy="1316223"/>
            </a:xfrm>
            <a:prstGeom prst="line">
              <a:avLst/>
            </a:prstGeom>
            <a:ln w="12700">
              <a:solidFill>
                <a:srgbClr val="3E5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8E6A71CD-934E-4B5A-BE03-0F01A95DCC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6869" y="1102205"/>
              <a:ext cx="411825" cy="0"/>
            </a:xfrm>
            <a:prstGeom prst="line">
              <a:avLst/>
            </a:prstGeom>
            <a:ln w="12700">
              <a:solidFill>
                <a:srgbClr val="3E5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AD635472-ABFC-443B-BA7E-384D69866C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6871" y="2418428"/>
              <a:ext cx="11681321" cy="0"/>
            </a:xfrm>
            <a:prstGeom prst="line">
              <a:avLst/>
            </a:prstGeom>
            <a:ln w="12700">
              <a:solidFill>
                <a:srgbClr val="3E5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D91E4B4D-8E8D-40D3-9EE5-36374640BD4D}"/>
              </a:ext>
            </a:extLst>
          </p:cNvPr>
          <p:cNvGrpSpPr/>
          <p:nvPr/>
        </p:nvGrpSpPr>
        <p:grpSpPr>
          <a:xfrm>
            <a:off x="683419" y="1455402"/>
            <a:ext cx="2160206" cy="440425"/>
            <a:chOff x="655605" y="1812371"/>
            <a:chExt cx="2880000" cy="624000"/>
          </a:xfrm>
        </p:grpSpPr>
        <p:sp>
          <p:nvSpPr>
            <p:cNvPr id="59" name="Prostokąt zaokrąglony 68">
              <a:extLst>
                <a:ext uri="{FF2B5EF4-FFF2-40B4-BE49-F238E27FC236}">
                  <a16:creationId xmlns:a16="http://schemas.microsoft.com/office/drawing/2014/main" id="{CF6704B9-924C-495C-87F4-7A227D3075B2}"/>
                </a:ext>
              </a:extLst>
            </p:cNvPr>
            <p:cNvSpPr/>
            <p:nvPr/>
          </p:nvSpPr>
          <p:spPr>
            <a:xfrm>
              <a:off x="655605" y="1840174"/>
              <a:ext cx="2880000" cy="576000"/>
            </a:xfrm>
            <a:prstGeom prst="roundRect">
              <a:avLst/>
            </a:prstGeom>
            <a:solidFill>
              <a:srgbClr val="598526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200" b="1">
                  <a:solidFill>
                    <a:srgbClr val="2C3F15"/>
                  </a:solidFill>
                  <a:latin typeface="Ubuntu" panose="020B0504030602030204" pitchFamily="34" charset="0"/>
                  <a:cs typeface="Calibri"/>
                </a:rPr>
                <a:t>WYDARZENIA</a:t>
              </a:r>
            </a:p>
          </p:txBody>
        </p:sp>
        <p:sp>
          <p:nvSpPr>
            <p:cNvPr id="60" name="Prostokąt zaokrąglony 67">
              <a:extLst>
                <a:ext uri="{FF2B5EF4-FFF2-40B4-BE49-F238E27FC236}">
                  <a16:creationId xmlns:a16="http://schemas.microsoft.com/office/drawing/2014/main" id="{FFD8496F-C5E8-47E2-AA84-1BCFB8ECB9D5}"/>
                </a:ext>
              </a:extLst>
            </p:cNvPr>
            <p:cNvSpPr/>
            <p:nvPr/>
          </p:nvSpPr>
          <p:spPr>
            <a:xfrm rot="21411546">
              <a:off x="775603" y="1812371"/>
              <a:ext cx="2640000" cy="624000"/>
            </a:xfrm>
            <a:prstGeom prst="roundRect">
              <a:avLst/>
            </a:prstGeom>
            <a:noFill/>
            <a:ln w="12700">
              <a:solidFill>
                <a:srgbClr val="375117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100">
                <a:solidFill>
                  <a:srgbClr val="2C3F15"/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sp>
        <p:nvSpPr>
          <p:cNvPr id="2" name="Prostokąt 18">
            <a:extLst>
              <a:ext uri="{FF2B5EF4-FFF2-40B4-BE49-F238E27FC236}">
                <a16:creationId xmlns:a16="http://schemas.microsoft.com/office/drawing/2014/main" id="{103DC6AC-1511-4517-03EC-B650288E1D0E}"/>
              </a:ext>
            </a:extLst>
          </p:cNvPr>
          <p:cNvSpPr/>
          <p:nvPr/>
        </p:nvSpPr>
        <p:spPr>
          <a:xfrm>
            <a:off x="841713" y="4166105"/>
            <a:ext cx="4701825" cy="377419"/>
          </a:xfrm>
          <a:prstGeom prst="rect">
            <a:avLst/>
          </a:prstGeom>
          <a:solidFill>
            <a:srgbClr val="598527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69" tIns="68569" rIns="68569" bIns="68569" rtlCol="0" anchor="ctr" anchorCtr="0">
            <a:noAutofit/>
          </a:bodyPr>
          <a:lstStyle/>
          <a:p>
            <a:pPr algn="ctr"/>
            <a:endParaRPr lang="pl-PL" sz="750">
              <a:latin typeface="Ubuntu"/>
              <a:ea typeface="Roboto"/>
              <a:cs typeface="Roboto"/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159A0D00-CCA0-E263-EA50-FB8428EB2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11" t="5256" r="25536" b="6874"/>
          <a:stretch/>
        </p:blipFill>
        <p:spPr>
          <a:xfrm flipH="1">
            <a:off x="5545393" y="-501"/>
            <a:ext cx="3608352" cy="5170067"/>
          </a:xfrm>
          <a:prstGeom prst="rect">
            <a:avLst/>
          </a:prstGeom>
          <a:ln>
            <a:solidFill>
              <a:srgbClr val="598526"/>
            </a:solidFill>
          </a:ln>
          <a:effectLst>
            <a:softEdge rad="0"/>
          </a:effectLst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4A9C1A60-F83D-978A-FF92-B1E73C213EDE}"/>
              </a:ext>
            </a:extLst>
          </p:cNvPr>
          <p:cNvSpPr/>
          <p:nvPr/>
        </p:nvSpPr>
        <p:spPr>
          <a:xfrm>
            <a:off x="5543538" y="261269"/>
            <a:ext cx="3608352" cy="253172"/>
          </a:xfrm>
          <a:prstGeom prst="rect">
            <a:avLst/>
          </a:prstGeom>
          <a:solidFill>
            <a:srgbClr val="598527">
              <a:alpha val="50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6D84EA8B-5CE5-298A-1F07-F0D284DBD016}"/>
              </a:ext>
            </a:extLst>
          </p:cNvPr>
          <p:cNvSpPr/>
          <p:nvPr/>
        </p:nvSpPr>
        <p:spPr>
          <a:xfrm>
            <a:off x="8433489" y="-12858"/>
            <a:ext cx="606491" cy="54825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175">
            <a:solidFill>
              <a:srgbClr val="446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644DECD-553E-D957-AE96-3D076719B4EE}"/>
              </a:ext>
            </a:extLst>
          </p:cNvPr>
          <p:cNvSpPr/>
          <p:nvPr/>
        </p:nvSpPr>
        <p:spPr>
          <a:xfrm>
            <a:off x="8433488" y="-12858"/>
            <a:ext cx="606491" cy="54825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446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D6F49E-D953-28B1-354D-5811AE12E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40103B6-5FBC-43AB-9FF7-355B9283B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6" y="2574759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30344" indent="-514350">
              <a:lnSpc>
                <a:spcPct val="115000"/>
              </a:lnSpc>
              <a:buBlip>
                <a:blip r:embed="rId4"/>
              </a:buBlip>
            </a:pP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MARKETING </a:t>
            </a:r>
            <a:b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</a:b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&amp; KOMUNIKACJA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51FAC6C-B4BE-4406-915A-35C8B24C4254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70A5D6-7E86-4474-9B8B-647C25937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2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5EC9D9A-9FF7-45F8-A68E-FF8CD9BB7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92DE9098-45C8-446D-9BF2-07F543499C8D}"/>
              </a:ext>
            </a:extLst>
          </p:cNvPr>
          <p:cNvCxnSpPr>
            <a:cxnSpLocks/>
          </p:cNvCxnSpPr>
          <p:nvPr/>
        </p:nvCxnSpPr>
        <p:spPr>
          <a:xfrm>
            <a:off x="4128077" y="1098279"/>
            <a:ext cx="0" cy="4045222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2B0AF29-39F0-4A5D-AEF7-3565D1D8F7C6}"/>
              </a:ext>
            </a:extLst>
          </p:cNvPr>
          <p:cNvCxnSpPr>
            <a:cxnSpLocks/>
          </p:cNvCxnSpPr>
          <p:nvPr/>
        </p:nvCxnSpPr>
        <p:spPr>
          <a:xfrm>
            <a:off x="467645" y="1098279"/>
            <a:ext cx="0" cy="4045222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:a16="http://schemas.microsoft.com/office/drawing/2014/main" id="{E35EA3A5-9030-41D8-8066-3F2DEE2FE064}"/>
              </a:ext>
            </a:extLst>
          </p:cNvPr>
          <p:cNvSpPr/>
          <p:nvPr/>
        </p:nvSpPr>
        <p:spPr>
          <a:xfrm>
            <a:off x="467645" y="1318000"/>
            <a:ext cx="3337077" cy="3681403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Prostokąt 57">
            <a:extLst>
              <a:ext uri="{FF2B5EF4-FFF2-40B4-BE49-F238E27FC236}">
                <a16:creationId xmlns:a16="http://schemas.microsoft.com/office/drawing/2014/main" id="{CCE7CF38-5085-4424-9CC0-6CFD92A1417E}"/>
              </a:ext>
            </a:extLst>
          </p:cNvPr>
          <p:cNvSpPr/>
          <p:nvPr/>
        </p:nvSpPr>
        <p:spPr>
          <a:xfrm>
            <a:off x="4128169" y="3472326"/>
            <a:ext cx="4587576" cy="1235687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130;p19">
            <a:extLst>
              <a:ext uri="{FF2B5EF4-FFF2-40B4-BE49-F238E27FC236}">
                <a16:creationId xmlns:a16="http://schemas.microsoft.com/office/drawing/2014/main" id="{B0721B8E-D581-43C9-920B-A2CF0CF553C2}"/>
              </a:ext>
            </a:extLst>
          </p:cNvPr>
          <p:cNvSpPr txBox="1"/>
          <p:nvPr/>
        </p:nvSpPr>
        <p:spPr>
          <a:xfrm>
            <a:off x="582492" y="1325538"/>
            <a:ext cx="3222230" cy="35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Kampania wykorzystująca motyw szeroko rozumianej ekologii</a:t>
            </a:r>
            <a:endParaRPr lang="en-US" sz="10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Mocny nacisk na udział </a:t>
            </a:r>
            <a:r>
              <a:rPr lang="pl-PL" sz="10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influencerów</a:t>
            </a: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 </a:t>
            </a:r>
          </a:p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Wczesny dostęp / </a:t>
            </a:r>
            <a:r>
              <a:rPr lang="pl-PL" sz="10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Steam</a:t>
            </a: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 </a:t>
            </a:r>
          </a:p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Community</a:t>
            </a: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 </a:t>
            </a:r>
            <a:r>
              <a:rPr lang="pl-PL" sz="10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Driven</a:t>
            </a: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 Development</a:t>
            </a:r>
          </a:p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Komunikacja długofalowego wsparcia gry po jej premierze. Wsparcia opartego na darmowych aktualizacjach i biorącego pod uwagę feedback  społeczności </a:t>
            </a:r>
            <a:r>
              <a:rPr lang="en-US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 </a:t>
            </a:r>
            <a:endParaRPr lang="pl-PL" sz="1000">
              <a:solidFill>
                <a:schemeClr val="bg1">
                  <a:lumMod val="10000"/>
                  <a:lumOff val="90000"/>
                </a:schemeClr>
              </a:solidFill>
              <a:latin typeface="Ubuntu" panose="020B0504030602030204" pitchFamily="34" charset="0"/>
            </a:endParaRPr>
          </a:p>
          <a:p>
            <a:pPr marL="213995" indent="-213995">
              <a:lnSpc>
                <a:spcPts val="1500"/>
              </a:lnSpc>
              <a:spcBef>
                <a:spcPts val="900"/>
              </a:spcBef>
              <a:buClr>
                <a:schemeClr val="dk1"/>
              </a:buClr>
              <a:buSzPct val="80000"/>
              <a:buBlip>
                <a:blip r:embed="rId4"/>
              </a:buBlip>
            </a:pPr>
            <a:r>
              <a: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Uczestnictwo w globalnych i krajowych wydarzeniach branżowych</a:t>
            </a:r>
            <a:endParaRPr lang="en-US" sz="10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061C41B-521E-4923-9ED7-648C02C46874}"/>
              </a:ext>
            </a:extLst>
          </p:cNvPr>
          <p:cNvGrpSpPr/>
          <p:nvPr/>
        </p:nvGrpSpPr>
        <p:grpSpPr>
          <a:xfrm>
            <a:off x="367061" y="873386"/>
            <a:ext cx="2052000" cy="288000"/>
            <a:chOff x="489414" y="1264971"/>
            <a:chExt cx="2880000" cy="384000"/>
          </a:xfrm>
        </p:grpSpPr>
        <p:sp>
          <p:nvSpPr>
            <p:cNvPr id="11" name="Prostokąt zaokrąglony 68">
              <a:extLst>
                <a:ext uri="{FF2B5EF4-FFF2-40B4-BE49-F238E27FC236}">
                  <a16:creationId xmlns:a16="http://schemas.microsoft.com/office/drawing/2014/main" id="{15F5C757-FA8C-4EB2-80A3-D80CD8F23EB8}"/>
                </a:ext>
              </a:extLst>
            </p:cNvPr>
            <p:cNvSpPr/>
            <p:nvPr/>
          </p:nvSpPr>
          <p:spPr>
            <a:xfrm>
              <a:off x="489414" y="1273261"/>
              <a:ext cx="2880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pl-PL" sz="1050">
                  <a:solidFill>
                    <a:schemeClr val="tx1"/>
                  </a:solidFill>
                  <a:latin typeface="Ubuntu Medium" panose="020B0604030602030204" pitchFamily="34" charset="0"/>
                  <a:cs typeface="Calibri"/>
                </a:rPr>
                <a:t>KAMPANIA MARKETINGOWA</a:t>
              </a:r>
            </a:p>
          </p:txBody>
        </p:sp>
        <p:sp>
          <p:nvSpPr>
            <p:cNvPr id="12" name="Prostokąt zaokrąglony 67">
              <a:extLst>
                <a:ext uri="{FF2B5EF4-FFF2-40B4-BE49-F238E27FC236}">
                  <a16:creationId xmlns:a16="http://schemas.microsoft.com/office/drawing/2014/main" id="{DBB3B43A-E912-4C5D-B0D5-819B24B9F4C8}"/>
                </a:ext>
              </a:extLst>
            </p:cNvPr>
            <p:cNvSpPr/>
            <p:nvPr/>
          </p:nvSpPr>
          <p:spPr>
            <a:xfrm rot="21411546">
              <a:off x="584349" y="1264971"/>
              <a:ext cx="269013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6C529843-15F9-482A-8FFE-C5C69275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8" y="3792874"/>
            <a:ext cx="1270877" cy="5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2FE7B3F-71C8-4BB3-8A4A-D26147FA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26" y="3792874"/>
            <a:ext cx="1270877" cy="5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Obraz 7">
            <a:extLst>
              <a:ext uri="{FF2B5EF4-FFF2-40B4-BE49-F238E27FC236}">
                <a16:creationId xmlns:a16="http://schemas.microsoft.com/office/drawing/2014/main" id="{3B7445D7-0F7D-47DD-8BBC-B935BD5462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521"/>
          <a:stretch/>
        </p:blipFill>
        <p:spPr>
          <a:xfrm>
            <a:off x="7162610" y="3792874"/>
            <a:ext cx="1270877" cy="5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EB746F6-D371-4A81-A54F-91BB437A01E6}"/>
              </a:ext>
            </a:extLst>
          </p:cNvPr>
          <p:cNvGrpSpPr/>
          <p:nvPr/>
        </p:nvGrpSpPr>
        <p:grpSpPr>
          <a:xfrm>
            <a:off x="4035788" y="3026974"/>
            <a:ext cx="2457000" cy="288000"/>
            <a:chOff x="5404457" y="1296354"/>
            <a:chExt cx="3276000" cy="384000"/>
          </a:xfrm>
        </p:grpSpPr>
        <p:sp>
          <p:nvSpPr>
            <p:cNvPr id="32" name="Prostokąt zaokrąglony 68">
              <a:extLst>
                <a:ext uri="{FF2B5EF4-FFF2-40B4-BE49-F238E27FC236}">
                  <a16:creationId xmlns:a16="http://schemas.microsoft.com/office/drawing/2014/main" id="{D6696460-A554-4912-9FD5-0A2929DA15CD}"/>
                </a:ext>
              </a:extLst>
            </p:cNvPr>
            <p:cNvSpPr/>
            <p:nvPr/>
          </p:nvSpPr>
          <p:spPr>
            <a:xfrm>
              <a:off x="5404457" y="1306616"/>
              <a:ext cx="3276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pl-PL" sz="1050">
                  <a:solidFill>
                    <a:schemeClr val="tx1"/>
                  </a:solidFill>
                  <a:latin typeface="Ubuntu Medium" panose="020B0604030602030204" pitchFamily="34" charset="0"/>
                  <a:cs typeface="Calibri"/>
                </a:rPr>
                <a:t>COMUNITY DRIVEN DEVELOPMENT</a:t>
              </a:r>
            </a:p>
          </p:txBody>
        </p:sp>
        <p:sp>
          <p:nvSpPr>
            <p:cNvPr id="33" name="Prostokąt zaokrąglony 67">
              <a:extLst>
                <a:ext uri="{FF2B5EF4-FFF2-40B4-BE49-F238E27FC236}">
                  <a16:creationId xmlns:a16="http://schemas.microsoft.com/office/drawing/2014/main" id="{3CDD1BCB-B4C5-4707-8305-870AFE387942}"/>
                </a:ext>
              </a:extLst>
            </p:cNvPr>
            <p:cNvSpPr/>
            <p:nvPr/>
          </p:nvSpPr>
          <p:spPr>
            <a:xfrm rot="21411546">
              <a:off x="5476457" y="1296354"/>
              <a:ext cx="313200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sp>
        <p:nvSpPr>
          <p:cNvPr id="38" name="Google Shape;71;p15">
            <a:extLst>
              <a:ext uri="{FF2B5EF4-FFF2-40B4-BE49-F238E27FC236}">
                <a16:creationId xmlns:a16="http://schemas.microsoft.com/office/drawing/2014/main" id="{BAC117F4-E29D-4097-A737-4080D0FF16AD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/>
              </a:rPr>
              <a:t>DZIAŁANIA i ZAŁOŻENIA KAMPANII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E3AA3728-B78C-4521-ADC1-6C21C642D6D1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AFBB1146-DB98-405B-AA40-684F386CC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0B85F41-42E7-7ED7-A421-8423C29C39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31786" r="22416" b="30250"/>
          <a:stretch/>
        </p:blipFill>
        <p:spPr>
          <a:xfrm>
            <a:off x="4434870" y="1106669"/>
            <a:ext cx="4126638" cy="15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F25A66FF-3F4D-F0AE-FB91-398AECC72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71;p15">
            <a:extLst>
              <a:ext uri="{FF2B5EF4-FFF2-40B4-BE49-F238E27FC236}">
                <a16:creationId xmlns:a16="http://schemas.microsoft.com/office/drawing/2014/main" id="{5688B0F0-83D4-4C5E-B2F7-AADC32F4CC95}"/>
              </a:ext>
            </a:extLst>
          </p:cNvPr>
          <p:cNvSpPr txBox="1">
            <a:spLocks/>
          </p:cNvSpPr>
          <p:nvPr/>
        </p:nvSpPr>
        <p:spPr>
          <a:xfrm>
            <a:off x="200384" y="261059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pl-PL" sz="1400">
                <a:solidFill>
                  <a:schemeClr val="tx1"/>
                </a:solidFill>
                <a:latin typeface="Ubuntu"/>
              </a:rPr>
              <a:t>KAMPANIA 2022</a:t>
            </a:r>
            <a:endParaRPr lang="en-US" sz="1400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95C00A3-28A8-4066-A4E2-F2FD9943F594}"/>
              </a:ext>
            </a:extLst>
          </p:cNvPr>
          <p:cNvSpPr/>
          <p:nvPr/>
        </p:nvSpPr>
        <p:spPr>
          <a:xfrm>
            <a:off x="209474" y="1692984"/>
            <a:ext cx="8816122" cy="288000"/>
          </a:xfrm>
          <a:prstGeom prst="rect">
            <a:avLst/>
          </a:prstGeom>
          <a:solidFill>
            <a:srgbClr val="94287B"/>
          </a:solidFill>
          <a:ln w="15875" cap="flat" cmpd="sng">
            <a:solidFill>
              <a:srgbClr val="94287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  <a:ea typeface="Roboto"/>
                <a:cs typeface="Roboto"/>
                <a:sym typeface="Roboto"/>
              </a:rPr>
              <a:t>2022</a:t>
            </a:r>
          </a:p>
        </p:txBody>
      </p:sp>
      <p:sp>
        <p:nvSpPr>
          <p:cNvPr id="108" name="Prostokąt 107">
            <a:extLst>
              <a:ext uri="{FF2B5EF4-FFF2-40B4-BE49-F238E27FC236}">
                <a16:creationId xmlns:a16="http://schemas.microsoft.com/office/drawing/2014/main" id="{1A27314F-78A6-41E2-ABC1-F0013517F9DE}"/>
              </a:ext>
            </a:extLst>
          </p:cNvPr>
          <p:cNvSpPr/>
          <p:nvPr/>
        </p:nvSpPr>
        <p:spPr>
          <a:xfrm>
            <a:off x="200384" y="2790991"/>
            <a:ext cx="659014" cy="702787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700" b="1">
              <a:solidFill>
                <a:srgbClr val="375117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0" name="pole tekstowe 109">
            <a:extLst>
              <a:ext uri="{FF2B5EF4-FFF2-40B4-BE49-F238E27FC236}">
                <a16:creationId xmlns:a16="http://schemas.microsoft.com/office/drawing/2014/main" id="{EFA54913-D17A-445E-A17A-E07CFE166753}"/>
              </a:ext>
            </a:extLst>
          </p:cNvPr>
          <p:cNvSpPr txBox="1"/>
          <p:nvPr/>
        </p:nvSpPr>
        <p:spPr>
          <a:xfrm>
            <a:off x="229263" y="2840837"/>
            <a:ext cx="621311" cy="59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pl-PL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GAME REVEAL  @IGN</a:t>
            </a:r>
            <a:r>
              <a:rPr lang="en-US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  </a:t>
            </a:r>
            <a:endParaRPr lang="pl-PL" sz="750" b="1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endParaRPr lang="pl-PL" sz="75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33D10766-3FF3-4474-8E8A-07748CF1C49C}"/>
              </a:ext>
            </a:extLst>
          </p:cNvPr>
          <p:cNvSpPr/>
          <p:nvPr/>
        </p:nvSpPr>
        <p:spPr>
          <a:xfrm>
            <a:off x="3927549" y="2790992"/>
            <a:ext cx="1386756" cy="677867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94D58414-9602-4BC1-8569-3119B64D7BEA}"/>
              </a:ext>
            </a:extLst>
          </p:cNvPr>
          <p:cNvSpPr/>
          <p:nvPr/>
        </p:nvSpPr>
        <p:spPr>
          <a:xfrm>
            <a:off x="6122651" y="2785883"/>
            <a:ext cx="1497823" cy="765925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700" b="1">
              <a:solidFill>
                <a:srgbClr val="375117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48" name="pole tekstowe 147">
            <a:extLst>
              <a:ext uri="{FF2B5EF4-FFF2-40B4-BE49-F238E27FC236}">
                <a16:creationId xmlns:a16="http://schemas.microsoft.com/office/drawing/2014/main" id="{CEC3EF40-1B22-4DB5-AE52-92D9E86FB891}"/>
              </a:ext>
            </a:extLst>
          </p:cNvPr>
          <p:cNvSpPr txBox="1"/>
          <p:nvPr/>
        </p:nvSpPr>
        <p:spPr>
          <a:xfrm>
            <a:off x="6152408" y="2807781"/>
            <a:ext cx="1204870" cy="894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"/>
              </a:rPr>
              <a:t>FOCUS TESTS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"/>
              </a:rPr>
              <a:t>PLAYTESTS</a:t>
            </a:r>
          </a:p>
          <a:p>
            <a:pPr>
              <a:lnSpc>
                <a:spcPts val="1000"/>
              </a:lnSpc>
            </a:pPr>
            <a:r>
              <a:rPr lang="pl-PL" sz="750" b="1">
                <a:solidFill>
                  <a:schemeClr val="tx1"/>
                </a:solidFill>
                <a:latin typeface="Ubuntu"/>
              </a:rPr>
              <a:t>STEAM NEXT FEST</a:t>
            </a:r>
            <a:endParaRPr lang="pl-PL" sz="750" b="1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endParaRPr lang="pl-PL" sz="750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200"/>
              </a:lnSpc>
            </a:pPr>
            <a:endParaRPr lang="pl-PL" sz="75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>
              <a:lnSpc>
                <a:spcPts val="1200"/>
              </a:lnSpc>
            </a:pPr>
            <a:endParaRPr lang="pl-PL" sz="75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6AC417AF-482A-45BB-95D1-22D0531A4580}"/>
              </a:ext>
            </a:extLst>
          </p:cNvPr>
          <p:cNvSpPr/>
          <p:nvPr/>
        </p:nvSpPr>
        <p:spPr>
          <a:xfrm>
            <a:off x="209459" y="1446052"/>
            <a:ext cx="8816122" cy="176445"/>
          </a:xfrm>
          <a:prstGeom prst="rect">
            <a:avLst/>
          </a:prstGeom>
          <a:solidFill>
            <a:srgbClr val="301B2C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  <a:p>
            <a:pPr algn="ctr"/>
            <a:r>
              <a:rPr lang="pl-PL" sz="900" b="1">
                <a:solidFill>
                  <a:schemeClr val="tx1"/>
                </a:solidFill>
                <a:latin typeface="Ubuntu"/>
                <a:ea typeface="Roboto"/>
                <a:cs typeface="Roboto"/>
              </a:rPr>
              <a:t>KAMPANIA MARKETINGOWA FOREVER SKIES</a:t>
            </a:r>
            <a:endParaRPr lang="pl-PL" sz="9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900" b="1">
              <a:solidFill>
                <a:srgbClr val="375117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101" name="Prostokąt 100">
            <a:extLst>
              <a:ext uri="{FF2B5EF4-FFF2-40B4-BE49-F238E27FC236}">
                <a16:creationId xmlns:a16="http://schemas.microsoft.com/office/drawing/2014/main" id="{2857061B-1508-4816-8670-2CE73EE033E5}"/>
              </a:ext>
            </a:extLst>
          </p:cNvPr>
          <p:cNvSpPr/>
          <p:nvPr/>
        </p:nvSpPr>
        <p:spPr>
          <a:xfrm>
            <a:off x="209474" y="2419193"/>
            <a:ext cx="65213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JAN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5" name="Prostokąt 104">
            <a:extLst>
              <a:ext uri="{FF2B5EF4-FFF2-40B4-BE49-F238E27FC236}">
                <a16:creationId xmlns:a16="http://schemas.microsoft.com/office/drawing/2014/main" id="{96E937EC-2FAB-4154-A116-81F3C6A180A9}"/>
              </a:ext>
            </a:extLst>
          </p:cNvPr>
          <p:cNvSpPr/>
          <p:nvPr/>
        </p:nvSpPr>
        <p:spPr>
          <a:xfrm>
            <a:off x="946905" y="2412683"/>
            <a:ext cx="65909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FEB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7" name="Prostokąt 106">
            <a:extLst>
              <a:ext uri="{FF2B5EF4-FFF2-40B4-BE49-F238E27FC236}">
                <a16:creationId xmlns:a16="http://schemas.microsoft.com/office/drawing/2014/main" id="{8CC085C5-3DB4-4807-8A0F-5715939100E6}"/>
              </a:ext>
            </a:extLst>
          </p:cNvPr>
          <p:cNvSpPr/>
          <p:nvPr/>
        </p:nvSpPr>
        <p:spPr>
          <a:xfrm>
            <a:off x="2444164" y="2415456"/>
            <a:ext cx="65213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APR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09" name="Prostokąt 108">
            <a:extLst>
              <a:ext uri="{FF2B5EF4-FFF2-40B4-BE49-F238E27FC236}">
                <a16:creationId xmlns:a16="http://schemas.microsoft.com/office/drawing/2014/main" id="{70CF3FDF-5153-4E42-96DE-3ADE5E2442FE}"/>
              </a:ext>
            </a:extLst>
          </p:cNvPr>
          <p:cNvSpPr/>
          <p:nvPr/>
        </p:nvSpPr>
        <p:spPr>
          <a:xfrm>
            <a:off x="3146304" y="2407383"/>
            <a:ext cx="695954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MAY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1" name="Prostokąt 110">
            <a:extLst>
              <a:ext uri="{FF2B5EF4-FFF2-40B4-BE49-F238E27FC236}">
                <a16:creationId xmlns:a16="http://schemas.microsoft.com/office/drawing/2014/main" id="{66B9DA45-9FA7-4044-9736-1720ED6E0752}"/>
              </a:ext>
            </a:extLst>
          </p:cNvPr>
          <p:cNvSpPr/>
          <p:nvPr/>
        </p:nvSpPr>
        <p:spPr>
          <a:xfrm>
            <a:off x="3927549" y="2410076"/>
            <a:ext cx="65213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JUN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2" name="Prostokąt 111">
            <a:extLst>
              <a:ext uri="{FF2B5EF4-FFF2-40B4-BE49-F238E27FC236}">
                <a16:creationId xmlns:a16="http://schemas.microsoft.com/office/drawing/2014/main" id="{4007F979-B0B8-4DC7-893F-F8EA9574BC1C}"/>
              </a:ext>
            </a:extLst>
          </p:cNvPr>
          <p:cNvSpPr/>
          <p:nvPr/>
        </p:nvSpPr>
        <p:spPr>
          <a:xfrm>
            <a:off x="4680418" y="2411331"/>
            <a:ext cx="65213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JUL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3" name="Prostokąt 112">
            <a:extLst>
              <a:ext uri="{FF2B5EF4-FFF2-40B4-BE49-F238E27FC236}">
                <a16:creationId xmlns:a16="http://schemas.microsoft.com/office/drawing/2014/main" id="{3B6A4918-53A5-497B-A0F5-99E2FD3166FC}"/>
              </a:ext>
            </a:extLst>
          </p:cNvPr>
          <p:cNvSpPr/>
          <p:nvPr/>
        </p:nvSpPr>
        <p:spPr>
          <a:xfrm>
            <a:off x="5424808" y="2411330"/>
            <a:ext cx="659099" cy="295861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AUG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5" name="Prostokąt 114">
            <a:extLst>
              <a:ext uri="{FF2B5EF4-FFF2-40B4-BE49-F238E27FC236}">
                <a16:creationId xmlns:a16="http://schemas.microsoft.com/office/drawing/2014/main" id="{BCFB3CBE-56BD-4FC1-9DED-DC052FF318CF}"/>
              </a:ext>
            </a:extLst>
          </p:cNvPr>
          <p:cNvSpPr/>
          <p:nvPr/>
        </p:nvSpPr>
        <p:spPr>
          <a:xfrm>
            <a:off x="6812129" y="2419075"/>
            <a:ext cx="807167" cy="286556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OCT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6" name="Prostokąt 115">
            <a:extLst>
              <a:ext uri="{FF2B5EF4-FFF2-40B4-BE49-F238E27FC236}">
                <a16:creationId xmlns:a16="http://schemas.microsoft.com/office/drawing/2014/main" id="{D773A85D-D962-4473-A9CD-CA07CC9CF427}"/>
              </a:ext>
            </a:extLst>
          </p:cNvPr>
          <p:cNvSpPr/>
          <p:nvPr/>
        </p:nvSpPr>
        <p:spPr>
          <a:xfrm>
            <a:off x="7681232" y="2410076"/>
            <a:ext cx="643695" cy="296768"/>
          </a:xfrm>
          <a:prstGeom prst="rect">
            <a:avLst/>
          </a:prstGeom>
          <a:solidFill>
            <a:srgbClr val="FFC00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NOV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117" name="Prostokąt 116">
            <a:extLst>
              <a:ext uri="{FF2B5EF4-FFF2-40B4-BE49-F238E27FC236}">
                <a16:creationId xmlns:a16="http://schemas.microsoft.com/office/drawing/2014/main" id="{4CBC32B6-1744-4B16-BAB5-135969A33112}"/>
              </a:ext>
            </a:extLst>
          </p:cNvPr>
          <p:cNvSpPr/>
          <p:nvPr/>
        </p:nvSpPr>
        <p:spPr>
          <a:xfrm>
            <a:off x="8369078" y="2412878"/>
            <a:ext cx="676395" cy="296427"/>
          </a:xfrm>
          <a:prstGeom prst="rect">
            <a:avLst/>
          </a:prstGeom>
          <a:solidFill>
            <a:srgbClr val="FFC00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DEC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118" name="pole tekstowe 117">
            <a:extLst>
              <a:ext uri="{FF2B5EF4-FFF2-40B4-BE49-F238E27FC236}">
                <a16:creationId xmlns:a16="http://schemas.microsoft.com/office/drawing/2014/main" id="{84D9161A-B5B7-48F9-9751-5FDCE926972F}"/>
              </a:ext>
            </a:extLst>
          </p:cNvPr>
          <p:cNvSpPr txBox="1"/>
          <p:nvPr/>
        </p:nvSpPr>
        <p:spPr>
          <a:xfrm>
            <a:off x="1657202" y="2781439"/>
            <a:ext cx="1405237" cy="1105687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pl-PL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GAMEPLAY TRAILER </a:t>
            </a:r>
            <a:r>
              <a:rPr lang="en-US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 </a:t>
            </a:r>
          </a:p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" panose="020B0504030602030204" pitchFamily="34" charset="0"/>
              </a:rPr>
              <a:t>@FUTURE GAMES SHOW</a:t>
            </a:r>
            <a:endParaRPr lang="pl-PL" sz="750" b="1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endParaRPr lang="pl-PL" sz="750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r>
              <a:rPr lang="pl-PL" sz="750" b="1">
                <a:solidFill>
                  <a:schemeClr val="tx1"/>
                </a:solidFill>
                <a:latin typeface="Ubuntu" panose="020B0504030602030204" pitchFamily="34" charset="0"/>
              </a:rPr>
              <a:t>EARTH APPRECATION DAY ON STEAM</a:t>
            </a:r>
            <a:endParaRPr lang="pl-PL" sz="750" b="1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endParaRPr lang="pl-PL" sz="750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>
              <a:lnSpc>
                <a:spcPts val="1000"/>
              </a:lnSpc>
            </a:pPr>
            <a:endParaRPr lang="pl-PL" sz="75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marL="108000" indent="-108000">
              <a:lnSpc>
                <a:spcPts val="1000"/>
              </a:lnSpc>
              <a:buBlip>
                <a:blip r:embed="rId4"/>
              </a:buBlip>
            </a:pPr>
            <a:endParaRPr lang="pl-PL" sz="750" i="0" u="none" strike="noStrike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E3674274-2FA5-437E-9125-D4E13AFB92DD}"/>
              </a:ext>
            </a:extLst>
          </p:cNvPr>
          <p:cNvSpPr txBox="1"/>
          <p:nvPr/>
        </p:nvSpPr>
        <p:spPr>
          <a:xfrm>
            <a:off x="3897269" y="2876133"/>
            <a:ext cx="1527540" cy="46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en-US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RUINED SKIES TRAILER</a:t>
            </a:r>
            <a:r>
              <a:rPr lang="pl-PL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 </a:t>
            </a:r>
          </a:p>
          <a:p>
            <a:pPr>
              <a:lnSpc>
                <a:spcPts val="1000"/>
              </a:lnSpc>
            </a:pPr>
            <a:r>
              <a:rPr lang="pl-PL" sz="750" b="1" i="0" u="none" strike="noStrike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@IGN SUMMER OF GAMING</a:t>
            </a:r>
          </a:p>
          <a:p>
            <a:pPr>
              <a:lnSpc>
                <a:spcPts val="1000"/>
              </a:lnSpc>
            </a:pPr>
            <a:endParaRPr lang="pl-PL" sz="75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6FC77C88-D76B-4A49-8228-76338F84F3BD}"/>
              </a:ext>
            </a:extLst>
          </p:cNvPr>
          <p:cNvSpPr/>
          <p:nvPr/>
        </p:nvSpPr>
        <p:spPr>
          <a:xfrm>
            <a:off x="946906" y="2054230"/>
            <a:ext cx="4385651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</a:rPr>
              <a:t>KAMPANIA – ETAP 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9EAFF6DE-D9EC-4AF4-87D6-27C434E35A75}"/>
              </a:ext>
            </a:extLst>
          </p:cNvPr>
          <p:cNvSpPr/>
          <p:nvPr/>
        </p:nvSpPr>
        <p:spPr>
          <a:xfrm>
            <a:off x="209474" y="2054230"/>
            <a:ext cx="65213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 panose="020B0504030602030204" pitchFamily="34" charset="0"/>
                <a:ea typeface="Roboto"/>
                <a:cs typeface="Roboto"/>
              </a:rPr>
              <a:t>GAME REVEAL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5D17855-DD6A-0381-E93A-4541DCF7A1AA}"/>
              </a:ext>
            </a:extLst>
          </p:cNvPr>
          <p:cNvSpPr/>
          <p:nvPr/>
        </p:nvSpPr>
        <p:spPr>
          <a:xfrm>
            <a:off x="6124634" y="2417131"/>
            <a:ext cx="629314" cy="288000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SEP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676738A-C253-EB4D-0B29-0F36889067B8}"/>
              </a:ext>
            </a:extLst>
          </p:cNvPr>
          <p:cNvSpPr/>
          <p:nvPr/>
        </p:nvSpPr>
        <p:spPr>
          <a:xfrm>
            <a:off x="1706753" y="2419390"/>
            <a:ext cx="652119" cy="288000"/>
          </a:xfrm>
          <a:prstGeom prst="rect">
            <a:avLst/>
          </a:prstGeom>
          <a:solidFill>
            <a:schemeClr val="accent2">
              <a:lumMod val="25000"/>
            </a:scheme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</a:rPr>
              <a:t>MAR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0131F60-00CF-DEDE-ACC8-D7F10707A93A}"/>
              </a:ext>
            </a:extLst>
          </p:cNvPr>
          <p:cNvSpPr/>
          <p:nvPr/>
        </p:nvSpPr>
        <p:spPr>
          <a:xfrm>
            <a:off x="5401768" y="2783217"/>
            <a:ext cx="682140" cy="379300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r>
              <a:rPr lang="en-US" sz="75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DEV AMA</a:t>
            </a:r>
            <a:endParaRPr lang="en-US" sz="750" b="1">
              <a:solidFill>
                <a:schemeClr val="tx1"/>
              </a:solidFill>
              <a:latin typeface="Ubuntu"/>
              <a:ea typeface="Roboto"/>
              <a:cs typeface="Roboto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>
                <a:solidFill>
                  <a:schemeClr val="tx1"/>
                </a:solidFill>
                <a:latin typeface="Ubuntu"/>
                <a:ea typeface="Roboto"/>
                <a:cs typeface="Roboto"/>
                <a:sym typeface="Roboto"/>
              </a:rPr>
              <a:t>SURVEY</a:t>
            </a:r>
            <a:endParaRPr lang="en-US" sz="75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4" name="Prostokąt 34">
            <a:extLst>
              <a:ext uri="{FF2B5EF4-FFF2-40B4-BE49-F238E27FC236}">
                <a16:creationId xmlns:a16="http://schemas.microsoft.com/office/drawing/2014/main" id="{98784A0E-370B-0DFD-1CC0-FA4F4CCE49B7}"/>
              </a:ext>
            </a:extLst>
          </p:cNvPr>
          <p:cNvSpPr/>
          <p:nvPr/>
        </p:nvSpPr>
        <p:spPr>
          <a:xfrm>
            <a:off x="5427183" y="2054230"/>
            <a:ext cx="2198430" cy="288000"/>
          </a:xfrm>
          <a:prstGeom prst="rect">
            <a:avLst/>
          </a:prstGeom>
          <a:solidFill>
            <a:srgbClr val="00B0F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</a:rPr>
              <a:t>KAMPANIA – ETAP 2</a:t>
            </a:r>
            <a:endParaRPr lang="pl-PL" sz="700" b="1">
              <a:solidFill>
                <a:schemeClr val="tx1"/>
              </a:solidFill>
              <a:latin typeface="Ubuntu" panose="020B0504030602030204" pitchFamily="34" charset="0"/>
              <a:ea typeface="Roboto"/>
              <a:cs typeface="Roboto"/>
            </a:endParaRPr>
          </a:p>
        </p:txBody>
      </p:sp>
      <p:sp>
        <p:nvSpPr>
          <p:cNvPr id="5" name="Prostokąt 34">
            <a:extLst>
              <a:ext uri="{FF2B5EF4-FFF2-40B4-BE49-F238E27FC236}">
                <a16:creationId xmlns:a16="http://schemas.microsoft.com/office/drawing/2014/main" id="{9F730310-D2D3-4602-93FF-6421B386600F}"/>
              </a:ext>
            </a:extLst>
          </p:cNvPr>
          <p:cNvSpPr/>
          <p:nvPr/>
        </p:nvSpPr>
        <p:spPr>
          <a:xfrm>
            <a:off x="7677905" y="2054230"/>
            <a:ext cx="1365875" cy="288000"/>
          </a:xfrm>
          <a:prstGeom prst="rect">
            <a:avLst/>
          </a:prstGeom>
          <a:solidFill>
            <a:srgbClr val="FFC00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700" b="1">
                <a:solidFill>
                  <a:schemeClr val="tx1"/>
                </a:solidFill>
                <a:latin typeface="Ubuntu"/>
                <a:ea typeface="Roboto"/>
                <a:cs typeface="Roboto"/>
              </a:rPr>
              <a:t>KAMPANIA – ETAP 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rostokąt 145">
            <a:extLst>
              <a:ext uri="{FF2B5EF4-FFF2-40B4-BE49-F238E27FC236}">
                <a16:creationId xmlns:a16="http://schemas.microsoft.com/office/drawing/2014/main" id="{31C5B97D-E2EF-43ED-CFE7-78A7D00581CA}"/>
              </a:ext>
            </a:extLst>
          </p:cNvPr>
          <p:cNvSpPr/>
          <p:nvPr/>
        </p:nvSpPr>
        <p:spPr>
          <a:xfrm>
            <a:off x="7669511" y="2783758"/>
            <a:ext cx="1370919" cy="765653"/>
          </a:xfrm>
          <a:prstGeom prst="rect">
            <a:avLst/>
          </a:prstGeom>
          <a:solidFill>
            <a:srgbClr val="FFC000"/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 Bold"/>
              </a:rPr>
              <a:t>@WEPLAY / STEAM</a:t>
            </a:r>
          </a:p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 Bold"/>
              </a:rPr>
              <a:t>EA ANNOUNCEMENT</a:t>
            </a:r>
          </a:p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 Bold"/>
              </a:rPr>
              <a:t>SCIENCE MUSEUM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ts val="1000"/>
              </a:lnSpc>
            </a:pPr>
            <a:r>
              <a:rPr lang="en-US" sz="750" b="1">
                <a:solidFill>
                  <a:schemeClr val="tx1"/>
                </a:solidFill>
                <a:latin typeface="Ubuntu Bold"/>
              </a:rPr>
              <a:t>DEV AMA </a:t>
            </a:r>
          </a:p>
          <a:p>
            <a:pPr>
              <a:lnSpc>
                <a:spcPts val="1000"/>
              </a:lnSpc>
            </a:pPr>
            <a:endParaRPr lang="en-US" sz="750" b="1">
              <a:solidFill>
                <a:schemeClr val="tx1"/>
              </a:solidFill>
              <a:latin typeface="Ubuntu Bold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2CE7663-6762-BA17-F420-0F21069B5735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D3BF0ED-31BB-108F-B5C7-FCCAD86D6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9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5EC9D9A-9FF7-45F8-A68E-FF8CD9BB7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92DE9098-45C8-446D-9BF2-07F543499C8D}"/>
              </a:ext>
            </a:extLst>
          </p:cNvPr>
          <p:cNvCxnSpPr>
            <a:cxnSpLocks/>
          </p:cNvCxnSpPr>
          <p:nvPr/>
        </p:nvCxnSpPr>
        <p:spPr>
          <a:xfrm>
            <a:off x="4128077" y="1098279"/>
            <a:ext cx="0" cy="4045222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2B0AF29-39F0-4A5D-AEF7-3565D1D8F7C6}"/>
              </a:ext>
            </a:extLst>
          </p:cNvPr>
          <p:cNvCxnSpPr>
            <a:cxnSpLocks/>
          </p:cNvCxnSpPr>
          <p:nvPr/>
        </p:nvCxnSpPr>
        <p:spPr>
          <a:xfrm>
            <a:off x="467645" y="1098279"/>
            <a:ext cx="0" cy="4045222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>
            <a:extLst>
              <a:ext uri="{FF2B5EF4-FFF2-40B4-BE49-F238E27FC236}">
                <a16:creationId xmlns:a16="http://schemas.microsoft.com/office/drawing/2014/main" id="{E35EA3A5-9030-41D8-8066-3F2DEE2FE064}"/>
              </a:ext>
            </a:extLst>
          </p:cNvPr>
          <p:cNvSpPr/>
          <p:nvPr/>
        </p:nvSpPr>
        <p:spPr>
          <a:xfrm>
            <a:off x="500164" y="1281146"/>
            <a:ext cx="3433589" cy="3798277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975">
                <a:latin typeface="Roboto"/>
                <a:ea typeface="Roboto"/>
                <a:cs typeface="Roboto"/>
                <a:sym typeface="Roboto"/>
              </a:rPr>
              <a:t>`</a:t>
            </a:r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Prostokąt 57">
            <a:extLst>
              <a:ext uri="{FF2B5EF4-FFF2-40B4-BE49-F238E27FC236}">
                <a16:creationId xmlns:a16="http://schemas.microsoft.com/office/drawing/2014/main" id="{CCE7CF38-5085-4424-9CC0-6CFD92A1417E}"/>
              </a:ext>
            </a:extLst>
          </p:cNvPr>
          <p:cNvSpPr/>
          <p:nvPr/>
        </p:nvSpPr>
        <p:spPr>
          <a:xfrm>
            <a:off x="4128168" y="1316950"/>
            <a:ext cx="4969755" cy="3229409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061C41B-521E-4923-9ED7-648C02C46874}"/>
              </a:ext>
            </a:extLst>
          </p:cNvPr>
          <p:cNvGrpSpPr/>
          <p:nvPr/>
        </p:nvGrpSpPr>
        <p:grpSpPr>
          <a:xfrm>
            <a:off x="367061" y="873388"/>
            <a:ext cx="2052000" cy="288000"/>
            <a:chOff x="489414" y="1264971"/>
            <a:chExt cx="2880000" cy="384000"/>
          </a:xfrm>
        </p:grpSpPr>
        <p:sp>
          <p:nvSpPr>
            <p:cNvPr id="11" name="Prostokąt zaokrąglony 68">
              <a:extLst>
                <a:ext uri="{FF2B5EF4-FFF2-40B4-BE49-F238E27FC236}">
                  <a16:creationId xmlns:a16="http://schemas.microsoft.com/office/drawing/2014/main" id="{15F5C757-FA8C-4EB2-80A3-D80CD8F23EB8}"/>
                </a:ext>
              </a:extLst>
            </p:cNvPr>
            <p:cNvSpPr/>
            <p:nvPr/>
          </p:nvSpPr>
          <p:spPr>
            <a:xfrm>
              <a:off x="489414" y="1273261"/>
              <a:ext cx="2880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en-US" sz="1050">
                  <a:solidFill>
                    <a:schemeClr val="tx1"/>
                  </a:solidFill>
                  <a:latin typeface="Ubuntu Medium" panose="020B0604030602030204" pitchFamily="34" charset="0"/>
                  <a:cs typeface="Calibri"/>
                </a:rPr>
                <a:t>YOUTUBE TOP 5 VIDEOS</a:t>
              </a:r>
              <a:endParaRPr lang="pl-PL" sz="1050">
                <a:solidFill>
                  <a:schemeClr val="tx1"/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  <p:sp>
          <p:nvSpPr>
            <p:cNvPr id="12" name="Prostokąt zaokrąglony 67">
              <a:extLst>
                <a:ext uri="{FF2B5EF4-FFF2-40B4-BE49-F238E27FC236}">
                  <a16:creationId xmlns:a16="http://schemas.microsoft.com/office/drawing/2014/main" id="{DBB3B43A-E912-4C5D-B0D5-819B24B9F4C8}"/>
                </a:ext>
              </a:extLst>
            </p:cNvPr>
            <p:cNvSpPr/>
            <p:nvPr/>
          </p:nvSpPr>
          <p:spPr>
            <a:xfrm rot="21411546">
              <a:off x="584349" y="1264971"/>
              <a:ext cx="269013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8EB746F6-D371-4A81-A54F-91BB437A01E6}"/>
              </a:ext>
            </a:extLst>
          </p:cNvPr>
          <p:cNvGrpSpPr/>
          <p:nvPr/>
        </p:nvGrpSpPr>
        <p:grpSpPr>
          <a:xfrm>
            <a:off x="4019223" y="871600"/>
            <a:ext cx="2457000" cy="288000"/>
            <a:chOff x="5404457" y="1296354"/>
            <a:chExt cx="3276000" cy="384000"/>
          </a:xfrm>
        </p:grpSpPr>
        <p:sp>
          <p:nvSpPr>
            <p:cNvPr id="32" name="Prostokąt zaokrąglony 68">
              <a:extLst>
                <a:ext uri="{FF2B5EF4-FFF2-40B4-BE49-F238E27FC236}">
                  <a16:creationId xmlns:a16="http://schemas.microsoft.com/office/drawing/2014/main" id="{D6696460-A554-4912-9FD5-0A2929DA15CD}"/>
                </a:ext>
              </a:extLst>
            </p:cNvPr>
            <p:cNvSpPr/>
            <p:nvPr/>
          </p:nvSpPr>
          <p:spPr>
            <a:xfrm>
              <a:off x="5404457" y="1306616"/>
              <a:ext cx="3276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en-US" sz="1050">
                  <a:solidFill>
                    <a:schemeClr val="tx1"/>
                  </a:solidFill>
                  <a:latin typeface="Ubuntu Medium" panose="020B0604030602030204" pitchFamily="34" charset="0"/>
                  <a:cs typeface="Calibri"/>
                </a:rPr>
                <a:t>STEAM RESULTS</a:t>
              </a:r>
              <a:endParaRPr lang="pl-PL" sz="1050">
                <a:solidFill>
                  <a:schemeClr val="tx1"/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  <p:sp>
          <p:nvSpPr>
            <p:cNvPr id="33" name="Prostokąt zaokrąglony 67">
              <a:extLst>
                <a:ext uri="{FF2B5EF4-FFF2-40B4-BE49-F238E27FC236}">
                  <a16:creationId xmlns:a16="http://schemas.microsoft.com/office/drawing/2014/main" id="{3CDD1BCB-B4C5-4707-8305-870AFE387942}"/>
                </a:ext>
              </a:extLst>
            </p:cNvPr>
            <p:cNvSpPr/>
            <p:nvPr/>
          </p:nvSpPr>
          <p:spPr>
            <a:xfrm rot="21411546">
              <a:off x="5476457" y="1296354"/>
              <a:ext cx="313200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sp>
        <p:nvSpPr>
          <p:cNvPr id="38" name="Google Shape;71;p15">
            <a:extLst>
              <a:ext uri="{FF2B5EF4-FFF2-40B4-BE49-F238E27FC236}">
                <a16:creationId xmlns:a16="http://schemas.microsoft.com/office/drawing/2014/main" id="{BAC117F4-E29D-4097-A737-4080D0FF16AD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en-US" sz="1200">
                <a:solidFill>
                  <a:schemeClr val="tx1"/>
                </a:solidFill>
                <a:latin typeface="Ubuntu Medium"/>
              </a:rPr>
              <a:t>WYNIKI KAMPANII MARKETINGOWEJ</a:t>
            </a:r>
            <a:endParaRPr lang="pl-PL" sz="120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E3AA3728-B78C-4521-ADC1-6C21C642D6D1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AFBB1146-DB98-405B-AA40-684F386CC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506BC32-5290-4AF1-98E0-817CF1F23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66" y="1443680"/>
            <a:ext cx="987153" cy="367939"/>
          </a:xfrm>
          <a:prstGeom prst="rect">
            <a:avLst/>
          </a:prstGeom>
        </p:spPr>
      </p:pic>
      <p:pic>
        <p:nvPicPr>
          <p:cNvPr id="28" name="Obraz 2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982B86F9-1317-4DE3-BD17-8F8D34C81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811" y="1997370"/>
            <a:ext cx="4971662" cy="2551134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5D8CEB7B-B516-4C00-B51B-9E577C1B7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75" y="1265315"/>
            <a:ext cx="2731031" cy="3826551"/>
          </a:xfrm>
          <a:prstGeom prst="rect">
            <a:avLst/>
          </a:prstGeom>
        </p:spPr>
      </p:pic>
      <p:sp>
        <p:nvSpPr>
          <p:cNvPr id="63" name="Prostokąt zaokrąglony 41">
            <a:extLst>
              <a:ext uri="{FF2B5EF4-FFF2-40B4-BE49-F238E27FC236}">
                <a16:creationId xmlns:a16="http://schemas.microsoft.com/office/drawing/2014/main" id="{DFF9C90B-DA24-4322-A69D-FE6C4CC0AA1E}"/>
              </a:ext>
            </a:extLst>
          </p:cNvPr>
          <p:cNvSpPr/>
          <p:nvPr/>
        </p:nvSpPr>
        <p:spPr>
          <a:xfrm rot="5400000">
            <a:off x="1475160" y="2620833"/>
            <a:ext cx="4258329" cy="658853"/>
          </a:xfrm>
          <a:prstGeom prst="roundRect">
            <a:avLst/>
          </a:prstGeom>
          <a:solidFill>
            <a:srgbClr val="94297B">
              <a:alpha val="21176"/>
            </a:srgbClr>
          </a:solidFill>
          <a:ln w="12700">
            <a:solidFill>
              <a:srgbClr val="94287B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1125">
              <a:solidFill>
                <a:schemeClr val="bg1">
                  <a:lumMod val="10000"/>
                  <a:lumOff val="90000"/>
                </a:schemeClr>
              </a:solidFill>
              <a:latin typeface="Ubuntu" panose="020B0504030602030204" pitchFamily="34" charset="0"/>
              <a:cs typeface="Calibri"/>
            </a:endParaRP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CB3D624-9CA0-43BB-9302-008C4FFB62BB}"/>
              </a:ext>
            </a:extLst>
          </p:cNvPr>
          <p:cNvSpPr txBox="1"/>
          <p:nvPr/>
        </p:nvSpPr>
        <p:spPr>
          <a:xfrm>
            <a:off x="3197922" y="899273"/>
            <a:ext cx="8107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l-PL" sz="1200">
                <a:solidFill>
                  <a:schemeClr val="tx1"/>
                </a:solidFill>
                <a:latin typeface="Ubuntu Medium" panose="020B0604030602030204" pitchFamily="34" charset="0"/>
              </a:rPr>
              <a:t>VIEWS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492529EA-4ED4-429F-AE6A-905409F59338}"/>
              </a:ext>
            </a:extLst>
          </p:cNvPr>
          <p:cNvSpPr txBox="1"/>
          <p:nvPr/>
        </p:nvSpPr>
        <p:spPr>
          <a:xfrm>
            <a:off x="3178751" y="1534620"/>
            <a:ext cx="82995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3</a:t>
            </a:r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24 k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1F8B0D63-8A3B-4EA2-8EFB-1E6AB342B9D9}"/>
              </a:ext>
            </a:extLst>
          </p:cNvPr>
          <p:cNvSpPr txBox="1"/>
          <p:nvPr/>
        </p:nvSpPr>
        <p:spPr>
          <a:xfrm>
            <a:off x="3178751" y="2251316"/>
            <a:ext cx="82995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241</a:t>
            </a:r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 k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86572DC3-EF5D-4C6F-8EBA-8EF11CD79A80}"/>
              </a:ext>
            </a:extLst>
          </p:cNvPr>
          <p:cNvSpPr txBox="1"/>
          <p:nvPr/>
        </p:nvSpPr>
        <p:spPr>
          <a:xfrm>
            <a:off x="3187548" y="3010464"/>
            <a:ext cx="829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219 k</a:t>
            </a:r>
            <a:endParaRPr lang="pl-PL" sz="120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FF02941-A370-4622-B7A4-086A9DBA033A}"/>
              </a:ext>
            </a:extLst>
          </p:cNvPr>
          <p:cNvSpPr txBox="1"/>
          <p:nvPr/>
        </p:nvSpPr>
        <p:spPr>
          <a:xfrm>
            <a:off x="3178751" y="3767944"/>
            <a:ext cx="829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2</a:t>
            </a:r>
            <a:r>
              <a:rPr lang="en-US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0</a:t>
            </a:r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1 k</a:t>
            </a:r>
            <a:endParaRPr lang="pl-PL" sz="1200"/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10069A0C-5BAF-4F86-9BAF-A107EA4B37E4}"/>
              </a:ext>
            </a:extLst>
          </p:cNvPr>
          <p:cNvSpPr txBox="1"/>
          <p:nvPr/>
        </p:nvSpPr>
        <p:spPr>
          <a:xfrm>
            <a:off x="3180311" y="4527092"/>
            <a:ext cx="82995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1200" b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201 k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42225A02-F384-44C8-AA87-994C1C229BAE}"/>
              </a:ext>
            </a:extLst>
          </p:cNvPr>
          <p:cNvSpPr txBox="1"/>
          <p:nvPr/>
        </p:nvSpPr>
        <p:spPr>
          <a:xfrm>
            <a:off x="6375097" y="4939096"/>
            <a:ext cx="2963227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pl-PL" sz="800">
              <a:solidFill>
                <a:schemeClr val="bg1">
                  <a:lumMod val="50000"/>
                  <a:lumOff val="50000"/>
                </a:schemeClr>
              </a:solidFill>
              <a:latin typeface="Ubuntu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BFBB48BF-5E6E-1862-41F9-CDEFB52CA0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6" r="26672"/>
          <a:stretch/>
        </p:blipFill>
        <p:spPr>
          <a:xfrm>
            <a:off x="513016" y="1254275"/>
            <a:ext cx="2736083" cy="37753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7B03CBF-E2D9-F286-AC96-D5720AF6BD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851" y="1523147"/>
            <a:ext cx="1251168" cy="210476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E96E430-E414-2DAC-3973-F23DEA201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4909" y="1501361"/>
            <a:ext cx="1417930" cy="2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54360E87-BF87-240B-EA00-087B3C623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" y="0"/>
            <a:ext cx="9144000" cy="5143500"/>
          </a:xfrm>
          <a:prstGeom prst="rect">
            <a:avLst/>
          </a:prstGeom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711426" y="2068577"/>
            <a:ext cx="4877920" cy="290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endParaRPr lang="en-US" sz="20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Liczba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graczy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: 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80.000+</a:t>
            </a:r>
            <a:endParaRPr lang="en-US" sz="1400">
              <a:solidFill>
                <a:schemeClr val="tx2"/>
              </a:solidFill>
              <a:latin typeface="Ubuntu"/>
              <a:ea typeface="Times New Roman"/>
              <a:cs typeface="Times New Roman"/>
            </a:endParaRP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Godziny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obejrzanych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transmisji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na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Twitchu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: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20.000+</a:t>
            </a: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Wishlisty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: 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200.000+</a:t>
            </a: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Społeczność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</a:rPr>
              <a:t>na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 Steam: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33.000+</a:t>
            </a: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</a:rPr>
              <a:t>TOP 60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Ubuntu"/>
                <a:ea typeface="Times New Roman"/>
              </a:rPr>
              <a:t>najbardziej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Ubuntu"/>
                <a:ea typeface="Times New Roman"/>
              </a:rPr>
              <a:t>wyczekiwanych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Ubuntu"/>
                <a:ea typeface="Times New Roman"/>
              </a:rPr>
              <a:t>gier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Ubuntu"/>
                <a:ea typeface="Times New Roman"/>
              </a:rPr>
              <a:t>na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</a:rPr>
              <a:t> Steam</a:t>
            </a:r>
          </a:p>
          <a:p>
            <a:pPr marL="0" indent="0" algn="l">
              <a:lnSpc>
                <a:spcPct val="200000"/>
              </a:lnSpc>
              <a:buSzPct val="80000"/>
            </a:pP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Społeczność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 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na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 </a:t>
            </a:r>
            <a:r>
              <a:rPr lang="en-US" sz="14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Discordzie</a:t>
            </a:r>
            <a:r>
              <a:rPr lang="en-US" sz="14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:</a:t>
            </a:r>
            <a:r>
              <a:rPr lang="en-US" sz="14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 3.000+</a:t>
            </a:r>
            <a:endParaRPr lang="en-US" sz="1400">
              <a:solidFill>
                <a:schemeClr val="tx2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endParaRPr lang="pl-PL" sz="1400">
              <a:solidFill>
                <a:schemeClr val="tx1"/>
              </a:solidFill>
              <a:latin typeface="Ubuntu"/>
              <a:ea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4877920" cy="282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/>
              </a:rPr>
              <a:t>DEMO FOREVERS SKIES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D910A6-949E-44C7-B0F2-ADCC00D7C5BD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grpSp>
        <p:nvGrpSpPr>
          <p:cNvPr id="10" name="Grupa 3">
            <a:extLst>
              <a:ext uri="{FF2B5EF4-FFF2-40B4-BE49-F238E27FC236}">
                <a16:creationId xmlns:a16="http://schemas.microsoft.com/office/drawing/2014/main" id="{0B375E22-85F4-0FA2-0244-75EBF82FD7F9}"/>
              </a:ext>
            </a:extLst>
          </p:cNvPr>
          <p:cNvGrpSpPr/>
          <p:nvPr/>
        </p:nvGrpSpPr>
        <p:grpSpPr>
          <a:xfrm>
            <a:off x="505495" y="1194835"/>
            <a:ext cx="2147179" cy="457747"/>
            <a:chOff x="489414" y="1264971"/>
            <a:chExt cx="2880000" cy="384000"/>
          </a:xfrm>
        </p:grpSpPr>
        <p:sp>
          <p:nvSpPr>
            <p:cNvPr id="4" name="Prostokąt zaokrąglony 68">
              <a:extLst>
                <a:ext uri="{FF2B5EF4-FFF2-40B4-BE49-F238E27FC236}">
                  <a16:creationId xmlns:a16="http://schemas.microsoft.com/office/drawing/2014/main" id="{F480EFEB-0BEA-ED5D-A8CC-F4C3E865DF17}"/>
                </a:ext>
              </a:extLst>
            </p:cNvPr>
            <p:cNvSpPr/>
            <p:nvPr/>
          </p:nvSpPr>
          <p:spPr>
            <a:xfrm>
              <a:off x="489414" y="1273261"/>
              <a:ext cx="2880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pl-PL">
                  <a:solidFill>
                    <a:schemeClr val="tx1"/>
                  </a:solidFill>
                  <a:latin typeface="Ubuntu Medium"/>
                  <a:cs typeface="Calibri"/>
                </a:rPr>
                <a:t>DEMO FOREVER SKIES</a:t>
              </a:r>
            </a:p>
          </p:txBody>
        </p:sp>
        <p:sp>
          <p:nvSpPr>
            <p:cNvPr id="8" name="Prostokąt zaokrąglony 67">
              <a:extLst>
                <a:ext uri="{FF2B5EF4-FFF2-40B4-BE49-F238E27FC236}">
                  <a16:creationId xmlns:a16="http://schemas.microsoft.com/office/drawing/2014/main" id="{01C90B1D-2365-C4D3-1903-73E2B514B326}"/>
                </a:ext>
              </a:extLst>
            </p:cNvPr>
            <p:cNvSpPr/>
            <p:nvPr/>
          </p:nvSpPr>
          <p:spPr>
            <a:xfrm rot="21411546">
              <a:off x="584349" y="1264971"/>
              <a:ext cx="269013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8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F273D392-B2EF-0D4B-8757-E707333677B3}"/>
              </a:ext>
            </a:extLst>
          </p:cNvPr>
          <p:cNvCxnSpPr>
            <a:cxnSpLocks/>
          </p:cNvCxnSpPr>
          <p:nvPr/>
        </p:nvCxnSpPr>
        <p:spPr>
          <a:xfrm flipH="1">
            <a:off x="107889" y="4887479"/>
            <a:ext cx="5435649" cy="0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ADD88080-5694-AAA3-FDA5-5018A3C35053}"/>
              </a:ext>
            </a:extLst>
          </p:cNvPr>
          <p:cNvCxnSpPr>
            <a:cxnSpLocks/>
          </p:cNvCxnSpPr>
          <p:nvPr/>
        </p:nvCxnSpPr>
        <p:spPr>
          <a:xfrm>
            <a:off x="107889" y="1452457"/>
            <a:ext cx="0" cy="3435023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66B5C6F3-F606-29D8-C628-340B63B71CF1}"/>
              </a:ext>
            </a:extLst>
          </p:cNvPr>
          <p:cNvCxnSpPr>
            <a:cxnSpLocks/>
          </p:cNvCxnSpPr>
          <p:nvPr/>
        </p:nvCxnSpPr>
        <p:spPr>
          <a:xfrm flipH="1">
            <a:off x="107889" y="1452457"/>
            <a:ext cx="405000" cy="0"/>
          </a:xfrm>
          <a:prstGeom prst="line">
            <a:avLst/>
          </a:prstGeom>
          <a:ln w="12700"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>
            <a:extLst>
              <a:ext uri="{FF2B5EF4-FFF2-40B4-BE49-F238E27FC236}">
                <a16:creationId xmlns:a16="http://schemas.microsoft.com/office/drawing/2014/main" id="{1CB4BFAB-C014-9ED4-99DF-25AA22BE7CF3}"/>
              </a:ext>
            </a:extLst>
          </p:cNvPr>
          <p:cNvSpPr/>
          <p:nvPr/>
        </p:nvSpPr>
        <p:spPr>
          <a:xfrm>
            <a:off x="745027" y="1974783"/>
            <a:ext cx="4840789" cy="361241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1F25629F-F896-041C-B1D0-636839B7F5D4}"/>
              </a:ext>
            </a:extLst>
          </p:cNvPr>
          <p:cNvSpPr/>
          <p:nvPr/>
        </p:nvSpPr>
        <p:spPr>
          <a:xfrm>
            <a:off x="731265" y="2390091"/>
            <a:ext cx="4840790" cy="379100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6F8BC37-EE83-AE80-58C3-20FD99167C7E}"/>
              </a:ext>
            </a:extLst>
          </p:cNvPr>
          <p:cNvSpPr/>
          <p:nvPr/>
        </p:nvSpPr>
        <p:spPr>
          <a:xfrm>
            <a:off x="745027" y="2818877"/>
            <a:ext cx="4840790" cy="385036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3BDE17A8-C23F-F950-DD4B-56F553B4F082}"/>
              </a:ext>
            </a:extLst>
          </p:cNvPr>
          <p:cNvSpPr/>
          <p:nvPr/>
        </p:nvSpPr>
        <p:spPr>
          <a:xfrm>
            <a:off x="732333" y="3254277"/>
            <a:ext cx="4840791" cy="369527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EA263B1F-DB1D-E00F-1794-62F3E07C8F02}"/>
              </a:ext>
            </a:extLst>
          </p:cNvPr>
          <p:cNvSpPr/>
          <p:nvPr/>
        </p:nvSpPr>
        <p:spPr>
          <a:xfrm>
            <a:off x="731265" y="3708292"/>
            <a:ext cx="4840792" cy="318925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646FC68B-E449-FDBC-3F75-CD17C22FF1D3}"/>
              </a:ext>
            </a:extLst>
          </p:cNvPr>
          <p:cNvSpPr/>
          <p:nvPr/>
        </p:nvSpPr>
        <p:spPr>
          <a:xfrm>
            <a:off x="717508" y="4144635"/>
            <a:ext cx="4871838" cy="318924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7" descr="A picture containing outdoor, sunset&#10;&#10;Description automatically generated">
            <a:extLst>
              <a:ext uri="{FF2B5EF4-FFF2-40B4-BE49-F238E27FC236}">
                <a16:creationId xmlns:a16="http://schemas.microsoft.com/office/drawing/2014/main" id="{62015373-A703-1F11-E195-3FB1084A0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" t="7419" r="8199" b="3894"/>
          <a:stretch/>
        </p:blipFill>
        <p:spPr>
          <a:xfrm>
            <a:off x="5543539" y="-11385"/>
            <a:ext cx="3600462" cy="5154885"/>
          </a:xfrm>
          <a:prstGeom prst="rect">
            <a:avLst/>
          </a:prstGeom>
          <a:ln>
            <a:solidFill>
              <a:srgbClr val="BD5BB9"/>
            </a:solidFill>
          </a:ln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61149E4E-CD06-8253-B6BC-EF96A134A442}"/>
              </a:ext>
            </a:extLst>
          </p:cNvPr>
          <p:cNvSpPr/>
          <p:nvPr/>
        </p:nvSpPr>
        <p:spPr>
          <a:xfrm>
            <a:off x="5543539" y="261269"/>
            <a:ext cx="3600461" cy="253172"/>
          </a:xfrm>
          <a:prstGeom prst="rect">
            <a:avLst/>
          </a:prstGeom>
          <a:solidFill>
            <a:srgbClr val="BD5BB9">
              <a:alpha val="50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661BC50-34F1-B24A-AB57-1349A056B468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5F3450B-DFC6-E2ED-961D-DC74912F1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350884" y="875764"/>
            <a:ext cx="8280000" cy="405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cs typeface="Times New Roman"/>
                <a:sym typeface="Times New Roman"/>
              </a:rPr>
              <a:t>Studio</a:t>
            </a:r>
            <a:endParaRPr lang="pl-PL" sz="16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cs typeface="Times New Roman"/>
                <a:sym typeface="Times New Roman"/>
              </a:rPr>
              <a:t>Zespół</a:t>
            </a:r>
            <a:endParaRPr lang="pl-PL" sz="16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cs typeface="Times New Roman"/>
                <a:sym typeface="Times New Roman"/>
              </a:rPr>
              <a:t>Projekt</a:t>
            </a:r>
            <a:endParaRPr lang="pl-PL" sz="16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Marketing i komunikacja</a:t>
            </a:r>
            <a:endParaRPr lang="pl-PL" sz="16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cs typeface="Times New Roman"/>
                <a:sym typeface="Times New Roman"/>
              </a:rPr>
              <a:t>Biznes</a:t>
            </a:r>
            <a:endParaRPr lang="pl-PL" sz="16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pl-PL" sz="1600">
                <a:solidFill>
                  <a:schemeClr val="tx1"/>
                </a:solidFill>
                <a:latin typeface="Ubuntu"/>
                <a:ea typeface="Times New Roman"/>
                <a:cs typeface="Times New Roman"/>
                <a:sym typeface="Times New Roman"/>
              </a:rPr>
              <a:t>Pytania i Odpowiedzi</a:t>
            </a:r>
            <a:endParaRPr lang="en-AU" sz="16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4877920" cy="323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CZAT INWESTORSKI</a:t>
            </a:r>
            <a:r>
              <a:rPr lang="pl-PL" sz="14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 | </a:t>
            </a:r>
            <a:r>
              <a:rPr lang="pl-PL" sz="14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AGENDA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D910A6-949E-44C7-B0F2-ADCC00D7C5BD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F02C81-2C3C-4AEF-861C-CD1713A43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AEEEAFD-8348-333C-AF7F-ECBB90185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821383" y="2326986"/>
            <a:ext cx="5031063" cy="185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endParaRPr lang="en-US" sz="1200">
              <a:solidFill>
                <a:schemeClr val="tx2"/>
              </a:solidFill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endParaRPr lang="en-US" sz="1200">
              <a:solidFill>
                <a:schemeClr val="tx2"/>
              </a:solidFill>
              <a:latin typeface="Ubuntu"/>
              <a:ea typeface="Times New Roman"/>
              <a:cs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98494" y="261469"/>
            <a:ext cx="487792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 </a:t>
            </a:r>
            <a:r>
              <a:rPr lang="en-US" sz="1200">
                <a:solidFill>
                  <a:schemeClr val="tx1"/>
                </a:solidFill>
                <a:latin typeface="Ubuntu Medium"/>
              </a:rPr>
              <a:t>WYNIKI KAMPANII MARKETINGOWEJ</a:t>
            </a:r>
            <a:endParaRPr lang="pl-PL" sz="1200">
              <a:solidFill>
                <a:schemeClr val="tx1"/>
              </a:solidFill>
              <a:latin typeface="Ubuntu Medium"/>
            </a:endParaRPr>
          </a:p>
        </p:txBody>
      </p:sp>
      <p:pic>
        <p:nvPicPr>
          <p:cNvPr id="4" name="Obraz 27">
            <a:extLst>
              <a:ext uri="{FF2B5EF4-FFF2-40B4-BE49-F238E27FC236}">
                <a16:creationId xmlns:a16="http://schemas.microsoft.com/office/drawing/2014/main" id="{335ED487-6C6F-94BC-0426-0BA11820A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388" y="1191122"/>
            <a:ext cx="5892638" cy="3492046"/>
          </a:xfrm>
          <a:prstGeom prst="rect">
            <a:avLst/>
          </a:prstGeom>
          <a:ln>
            <a:solidFill>
              <a:srgbClr val="BD5BB9"/>
            </a:solidFill>
          </a:ln>
        </p:spPr>
      </p:pic>
      <p:sp>
        <p:nvSpPr>
          <p:cNvPr id="13" name="pole tekstowe 73">
            <a:extLst>
              <a:ext uri="{FF2B5EF4-FFF2-40B4-BE49-F238E27FC236}">
                <a16:creationId xmlns:a16="http://schemas.microsoft.com/office/drawing/2014/main" id="{70F5FBBA-02CB-6583-6C36-52F560304B60}"/>
              </a:ext>
            </a:extLst>
          </p:cNvPr>
          <p:cNvSpPr txBox="1"/>
          <p:nvPr/>
        </p:nvSpPr>
        <p:spPr>
          <a:xfrm>
            <a:off x="3818973" y="539901"/>
            <a:ext cx="82995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1200" b="1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616F7-AB3F-BD02-CAAA-21C516ED7708}"/>
              </a:ext>
            </a:extLst>
          </p:cNvPr>
          <p:cNvSpPr txBox="1"/>
          <p:nvPr/>
        </p:nvSpPr>
        <p:spPr>
          <a:xfrm>
            <a:off x="1774938" y="4831744"/>
            <a:ext cx="31950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000">
                <a:solidFill>
                  <a:srgbClr val="909090"/>
                </a:solidFill>
                <a:latin typeface="Ubuntu"/>
              </a:rPr>
              <a:t>*</a:t>
            </a:r>
            <a:r>
              <a:rPr lang="en-US" sz="1000">
                <a:solidFill>
                  <a:srgbClr val="909090"/>
                </a:solidFill>
                <a:latin typeface="Ubuntu"/>
              </a:rPr>
              <a:t>7 day trend </a:t>
            </a:r>
            <a:r>
              <a:rPr lang="pl-PL" sz="1000" err="1">
                <a:solidFill>
                  <a:srgbClr val="909090"/>
                </a:solidFill>
                <a:latin typeface="Ubuntu"/>
              </a:rPr>
              <a:t>collected</a:t>
            </a:r>
            <a:r>
              <a:rPr lang="pl-PL" sz="1000">
                <a:solidFill>
                  <a:srgbClr val="909090"/>
                </a:solidFill>
                <a:latin typeface="Ubuntu"/>
              </a:rPr>
              <a:t> o</a:t>
            </a:r>
            <a:r>
              <a:rPr lang="en-US" sz="1000">
                <a:solidFill>
                  <a:srgbClr val="909090"/>
                </a:solidFill>
                <a:latin typeface="Ubuntu"/>
              </a:rPr>
              <a:t>n</a:t>
            </a:r>
            <a:r>
              <a:rPr lang="pl-PL" sz="1000">
                <a:solidFill>
                  <a:srgbClr val="909090"/>
                </a:solidFill>
                <a:latin typeface="Ubuntu"/>
              </a:rPr>
              <a:t>  03 </a:t>
            </a:r>
            <a:r>
              <a:rPr lang="pl-PL" sz="1000" err="1">
                <a:solidFill>
                  <a:srgbClr val="909090"/>
                </a:solidFill>
                <a:latin typeface="Ubuntu"/>
              </a:rPr>
              <a:t>Oct</a:t>
            </a:r>
            <a:r>
              <a:rPr lang="en-US" sz="1000">
                <a:solidFill>
                  <a:srgbClr val="909090"/>
                </a:solidFill>
                <a:latin typeface="Ubuntu"/>
              </a:rPr>
              <a:t> to 09 Oct </a:t>
            </a:r>
            <a:r>
              <a:rPr lang="pl-PL" sz="1000">
                <a:solidFill>
                  <a:srgbClr val="909090"/>
                </a:solidFill>
                <a:latin typeface="Ubuntu"/>
              </a:rPr>
              <a:t>2022</a:t>
            </a:r>
            <a:r>
              <a:rPr lang="en-GB" sz="1000">
                <a:latin typeface="Ubuntu"/>
              </a:rPr>
              <a:t>​</a:t>
            </a:r>
            <a:endParaRPr lang="en-GB" sz="1000"/>
          </a:p>
        </p:txBody>
      </p:sp>
      <p:grpSp>
        <p:nvGrpSpPr>
          <p:cNvPr id="22" name="Grupa 3">
            <a:extLst>
              <a:ext uri="{FF2B5EF4-FFF2-40B4-BE49-F238E27FC236}">
                <a16:creationId xmlns:a16="http://schemas.microsoft.com/office/drawing/2014/main" id="{7EB00362-F43E-7AB7-A8A0-1853E587E93E}"/>
              </a:ext>
            </a:extLst>
          </p:cNvPr>
          <p:cNvGrpSpPr/>
          <p:nvPr/>
        </p:nvGrpSpPr>
        <p:grpSpPr>
          <a:xfrm>
            <a:off x="1666068" y="774152"/>
            <a:ext cx="3335804" cy="288000"/>
            <a:chOff x="489414" y="1264971"/>
            <a:chExt cx="2880000" cy="384000"/>
          </a:xfrm>
        </p:grpSpPr>
        <p:sp>
          <p:nvSpPr>
            <p:cNvPr id="20" name="Prostokąt zaokrąglony 68">
              <a:extLst>
                <a:ext uri="{FF2B5EF4-FFF2-40B4-BE49-F238E27FC236}">
                  <a16:creationId xmlns:a16="http://schemas.microsoft.com/office/drawing/2014/main" id="{05B4E91D-C9E1-1B42-84D5-68D1C0B96BB7}"/>
                </a:ext>
              </a:extLst>
            </p:cNvPr>
            <p:cNvSpPr/>
            <p:nvPr/>
          </p:nvSpPr>
          <p:spPr>
            <a:xfrm>
              <a:off x="489414" y="1273261"/>
              <a:ext cx="2880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pl-PL" sz="1050">
                  <a:solidFill>
                    <a:schemeClr val="tx1"/>
                  </a:solidFill>
                  <a:latin typeface="Ubuntu Medium"/>
                  <a:cs typeface="Calibri"/>
                </a:rPr>
                <a:t>MOST FOLLOWED UPCOMING STEAM GAMES*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rostokąt zaokrąglony 67">
              <a:extLst>
                <a:ext uri="{FF2B5EF4-FFF2-40B4-BE49-F238E27FC236}">
                  <a16:creationId xmlns:a16="http://schemas.microsoft.com/office/drawing/2014/main" id="{57EB0833-16AF-BD95-987D-47B3DA417B80}"/>
                </a:ext>
              </a:extLst>
            </p:cNvPr>
            <p:cNvSpPr/>
            <p:nvPr/>
          </p:nvSpPr>
          <p:spPr>
            <a:xfrm rot="21411546">
              <a:off x="584349" y="1264971"/>
              <a:ext cx="269013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E7A3BE-D9C0-B11E-6D92-A55A065133E8}"/>
              </a:ext>
            </a:extLst>
          </p:cNvPr>
          <p:cNvCxnSpPr/>
          <p:nvPr/>
        </p:nvCxnSpPr>
        <p:spPr>
          <a:xfrm flipH="1">
            <a:off x="1765853" y="1029529"/>
            <a:ext cx="21535" cy="4244007"/>
          </a:xfrm>
          <a:prstGeom prst="straightConnector1">
            <a:avLst/>
          </a:prstGeom>
          <a:ln>
            <a:solidFill>
              <a:srgbClr val="BD5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>
            <a:extLst>
              <a:ext uri="{FF2B5EF4-FFF2-40B4-BE49-F238E27FC236}">
                <a16:creationId xmlns:a16="http://schemas.microsoft.com/office/drawing/2014/main" id="{B6B3E03C-25A5-B264-9A49-C39B745CEE1A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47FC724-ACB4-5706-24A8-D46AB2F87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A1423FA-47C7-FE08-671E-D5741D1D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F08EEA92-19A0-4056-598F-233E725FB2B7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B69BBDD-8033-FAC7-0214-826EEAD46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821383" y="2326986"/>
            <a:ext cx="5031063" cy="185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endParaRPr lang="en-US" sz="1200">
              <a:solidFill>
                <a:schemeClr val="tx2"/>
              </a:solidFill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endParaRPr lang="pl-PL" sz="1200">
              <a:solidFill>
                <a:schemeClr val="tx2"/>
              </a:solidFill>
              <a:ea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4877920" cy="282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/>
              </a:rPr>
              <a:t>DEMO FOREVER SKIES</a:t>
            </a: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AB067DA2-3A0C-C04A-6665-A8A994196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6" y="1215680"/>
            <a:ext cx="2828925" cy="1171575"/>
          </a:xfrm>
          <a:prstGeom prst="rect">
            <a:avLst/>
          </a:prstGeom>
        </p:spPr>
      </p:pic>
      <p:pic>
        <p:nvPicPr>
          <p:cNvPr id="4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20AA56-DB96-C368-179D-69A440F70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335" y="1123951"/>
            <a:ext cx="2537377" cy="2131529"/>
          </a:xfrm>
          <a:prstGeom prst="rect">
            <a:avLst/>
          </a:prstGeom>
        </p:spPr>
      </p:pic>
      <p:pic>
        <p:nvPicPr>
          <p:cNvPr id="8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C36A7C-5E47-FECE-BB03-4B84BD12F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540" y="3612873"/>
            <a:ext cx="2547938" cy="600075"/>
          </a:xfrm>
          <a:prstGeom prst="rect">
            <a:avLst/>
          </a:prstGeom>
        </p:spPr>
      </p:pic>
      <p:pic>
        <p:nvPicPr>
          <p:cNvPr id="10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2D14557-6816-1C71-16B2-B4E390B82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21" y="2606432"/>
            <a:ext cx="3016112" cy="1512819"/>
          </a:xfrm>
          <a:prstGeom prst="rect">
            <a:avLst/>
          </a:prstGeom>
        </p:spPr>
      </p:pic>
      <p:pic>
        <p:nvPicPr>
          <p:cNvPr id="11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DF61273-6BB9-1E59-11A0-3F1945D741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1203" y="1126434"/>
            <a:ext cx="3352800" cy="1238250"/>
          </a:xfrm>
          <a:prstGeom prst="rect">
            <a:avLst/>
          </a:prstGeom>
        </p:spPr>
      </p:pic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id="{F0A0FE7D-8865-0D9C-6AE0-4C2AC962B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102" y="4185204"/>
            <a:ext cx="4363692" cy="833748"/>
          </a:xfrm>
          <a:prstGeom prst="rect">
            <a:avLst/>
          </a:prstGeom>
        </p:spPr>
      </p:pic>
      <p:pic>
        <p:nvPicPr>
          <p:cNvPr id="14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EA7126C-4D7B-C3B9-C47A-36E9389E0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2909" y="2434258"/>
            <a:ext cx="2889389" cy="1097447"/>
          </a:xfrm>
          <a:prstGeom prst="rect">
            <a:avLst/>
          </a:prstGeom>
        </p:spPr>
      </p:pic>
      <p:pic>
        <p:nvPicPr>
          <p:cNvPr id="16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808AB2-F091-1B5C-1220-209552CFBC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0409" y="3577567"/>
            <a:ext cx="3333334" cy="13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A459830-9DA5-9103-202F-0132871D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714381E8-4020-1953-B46B-6A6E98A1C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51" b="5558"/>
          <a:stretch/>
        </p:blipFill>
        <p:spPr>
          <a:xfrm>
            <a:off x="5543539" y="-15073"/>
            <a:ext cx="3600461" cy="5143501"/>
          </a:xfrm>
          <a:prstGeom prst="rect">
            <a:avLst/>
          </a:prstGeom>
          <a:ln>
            <a:solidFill>
              <a:srgbClr val="94287B"/>
            </a:solidFill>
          </a:ln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608460" y="975793"/>
            <a:ext cx="4600481" cy="367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endParaRPr lang="en-US" sz="14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Data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premiery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 EA: 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I </a:t>
            </a: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półrocze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 2023 </a:t>
            </a: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roku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 </a:t>
            </a:r>
            <a:endParaRPr lang="en-US" sz="12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Budowa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 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kilkunastogodzinnego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 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gameplayu</a:t>
            </a:r>
            <a:endParaRPr lang="en-US" sz="12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solidFill>
                  <a:schemeClr val="tx2"/>
                </a:solidFill>
                <a:latin typeface="Ubuntu"/>
              </a:rPr>
              <a:t>Silniejszy</a:t>
            </a:r>
            <a:r>
              <a:rPr lang="en-US" sz="1200">
                <a:solidFill>
                  <a:schemeClr val="tx2"/>
                </a:solidFill>
                <a:latin typeface="Ubuntu"/>
              </a:rPr>
              <a:t> </a:t>
            </a:r>
            <a:r>
              <a:rPr lang="en-US" sz="1200" err="1">
                <a:solidFill>
                  <a:schemeClr val="tx2"/>
                </a:solidFill>
                <a:latin typeface="Ubuntu"/>
              </a:rPr>
              <a:t>nacisk</a:t>
            </a:r>
            <a:r>
              <a:rPr lang="en-US" sz="1200">
                <a:solidFill>
                  <a:schemeClr val="tx2"/>
                </a:solidFill>
                <a:latin typeface="Ubuntu"/>
              </a:rPr>
              <a:t> </a:t>
            </a:r>
            <a:r>
              <a:rPr lang="en-US" sz="1200" err="1">
                <a:solidFill>
                  <a:schemeClr val="tx2"/>
                </a:solidFill>
                <a:latin typeface="Ubuntu"/>
              </a:rPr>
              <a:t>na</a:t>
            </a:r>
            <a:r>
              <a:rPr lang="en-US" sz="1200">
                <a:solidFill>
                  <a:schemeClr val="tx2"/>
                </a:solidFill>
                <a:latin typeface="Ubuntu"/>
              </a:rPr>
              <a:t> </a:t>
            </a:r>
            <a:r>
              <a:rPr lang="en-US" sz="1200" err="1">
                <a:solidFill>
                  <a:schemeClr val="tx1"/>
                </a:solidFill>
                <a:latin typeface="Ubuntu"/>
              </a:rPr>
              <a:t>naukowe</a:t>
            </a:r>
            <a:r>
              <a:rPr lang="en-US" sz="1200">
                <a:solidFill>
                  <a:schemeClr val="tx1"/>
                </a:solidFill>
                <a:latin typeface="Ubuntu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</a:rPr>
              <a:t>podejście</a:t>
            </a:r>
            <a:r>
              <a:rPr lang="en-US" sz="1200">
                <a:solidFill>
                  <a:schemeClr val="tx1"/>
                </a:solidFill>
                <a:latin typeface="Ubuntu"/>
              </a:rPr>
              <a:t> do </a:t>
            </a:r>
            <a:r>
              <a:rPr lang="en-US" sz="1200" err="1">
                <a:solidFill>
                  <a:schemeClr val="tx1"/>
                </a:solidFill>
                <a:latin typeface="Ubuntu"/>
              </a:rPr>
              <a:t>przetrwania</a:t>
            </a:r>
            <a:endParaRPr lang="en-US" sz="1200">
              <a:solidFill>
                <a:schemeClr val="tx1"/>
              </a:solidFill>
              <a:latin typeface="Ubuntu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pl-PL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System uszkodzeń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 </a:t>
            </a: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  <a:sym typeface="Times New Roman"/>
              </a:rPr>
              <a:t>sterowca</a:t>
            </a:r>
            <a:endParaRPr lang="pl-PL" sz="1200">
              <a:solidFill>
                <a:schemeClr val="tx2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pl-PL" sz="1200">
                <a:solidFill>
                  <a:schemeClr val="tx1"/>
                </a:solidFill>
                <a:latin typeface="Ubuntu"/>
                <a:ea typeface="Times New Roman"/>
              </a:rPr>
              <a:t>Silniejsza personalizacja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</a:rPr>
              <a:t> </a:t>
            </a: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</a:rPr>
              <a:t>sterowca</a:t>
            </a:r>
            <a:endParaRPr lang="en-US" sz="1200">
              <a:solidFill>
                <a:schemeClr val="tx2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solidFill>
                  <a:schemeClr val="tx2"/>
                </a:solidFill>
                <a:latin typeface="Ubuntu"/>
                <a:ea typeface="Times New Roman"/>
              </a:rPr>
              <a:t>Świat</a:t>
            </a:r>
            <a:r>
              <a:rPr lang="en-US" sz="1200">
                <a:solidFill>
                  <a:schemeClr val="tx2"/>
                </a:solidFill>
                <a:latin typeface="Ubuntu"/>
                <a:ea typeface="Times New Roman"/>
              </a:rPr>
              <a:t> 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pod 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pyłem</a:t>
            </a:r>
            <a:endParaRPr lang="en-US" sz="12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latin typeface="Ubuntu"/>
                <a:ea typeface="Times New Roman"/>
              </a:rPr>
              <a:t>Większa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różnorodność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>
                <a:latin typeface="Ubuntu"/>
                <a:ea typeface="Times New Roman"/>
              </a:rPr>
              <a:t>w </a:t>
            </a:r>
            <a:r>
              <a:rPr lang="en-US" sz="1200" err="1">
                <a:latin typeface="Ubuntu"/>
                <a:ea typeface="Times New Roman"/>
              </a:rPr>
              <a:t>eksploracji</a:t>
            </a:r>
            <a:endParaRPr lang="en-US" sz="1200"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solidFill>
                  <a:srgbClr val="ADADAD"/>
                </a:solidFill>
                <a:latin typeface="Ubuntu"/>
                <a:ea typeface="Times New Roman"/>
              </a:rPr>
              <a:t>Silna</a:t>
            </a:r>
            <a:r>
              <a:rPr lang="en-US" sz="1200">
                <a:solidFill>
                  <a:srgbClr val="ADADAD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rgbClr val="ADADAD"/>
                </a:solidFill>
                <a:latin typeface="Ubuntu"/>
                <a:ea typeface="Times New Roman"/>
              </a:rPr>
              <a:t>współpraca</a:t>
            </a:r>
            <a:r>
              <a:rPr lang="en-US" sz="1200">
                <a:solidFill>
                  <a:srgbClr val="ADADAD"/>
                </a:solidFill>
                <a:latin typeface="Ubuntu"/>
                <a:ea typeface="Times New Roman"/>
              </a:rPr>
              <a:t> ze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społecznością</a:t>
            </a:r>
            <a:endParaRPr lang="en-US" sz="12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5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Cel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: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wyższa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jakość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na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premierę</a:t>
            </a:r>
            <a:r>
              <a:rPr lang="en-US" sz="1200">
                <a:latin typeface="Ubuntu"/>
                <a:ea typeface="Times New Roman"/>
              </a:rPr>
              <a:t>, </a:t>
            </a:r>
            <a:r>
              <a:rPr lang="en-US" sz="1200" err="1">
                <a:latin typeface="Ubuntu"/>
                <a:ea typeface="Times New Roman"/>
              </a:rPr>
              <a:t>wyższa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półka</a:t>
            </a:r>
            <a:r>
              <a:rPr lang="en-US" sz="1200">
                <a:latin typeface="Ubuntu"/>
                <a:ea typeface="Times New Roman"/>
              </a:rPr>
              <a:t> </a:t>
            </a:r>
            <a:r>
              <a:rPr lang="en-US" sz="1200" err="1">
                <a:latin typeface="Ubuntu"/>
                <a:ea typeface="Times New Roman"/>
              </a:rPr>
              <a:t>cenowa</a:t>
            </a:r>
            <a:endParaRPr lang="en-US" sz="1200">
              <a:solidFill>
                <a:srgbClr val="ADADAD"/>
              </a:solidFill>
              <a:latin typeface="Ubuntu"/>
              <a:ea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4877920" cy="282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MARKETING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/>
              </a:rPr>
              <a:t>NOWY SLOT PREMIERY EA</a:t>
            </a:r>
          </a:p>
        </p:txBody>
      </p:sp>
      <p:grpSp>
        <p:nvGrpSpPr>
          <p:cNvPr id="11" name="Grupa 3">
            <a:extLst>
              <a:ext uri="{FF2B5EF4-FFF2-40B4-BE49-F238E27FC236}">
                <a16:creationId xmlns:a16="http://schemas.microsoft.com/office/drawing/2014/main" id="{243E804A-08B4-AB75-E9CB-2AA0DD11C881}"/>
              </a:ext>
            </a:extLst>
          </p:cNvPr>
          <p:cNvGrpSpPr/>
          <p:nvPr/>
        </p:nvGrpSpPr>
        <p:grpSpPr>
          <a:xfrm>
            <a:off x="486590" y="830625"/>
            <a:ext cx="2052000" cy="288000"/>
            <a:chOff x="489414" y="1264971"/>
            <a:chExt cx="2880000" cy="384000"/>
          </a:xfrm>
        </p:grpSpPr>
        <p:sp>
          <p:nvSpPr>
            <p:cNvPr id="8" name="Prostokąt zaokrąglony 68">
              <a:extLst>
                <a:ext uri="{FF2B5EF4-FFF2-40B4-BE49-F238E27FC236}">
                  <a16:creationId xmlns:a16="http://schemas.microsoft.com/office/drawing/2014/main" id="{3DC0904A-014C-E1F1-0DD8-74300E692D61}"/>
                </a:ext>
              </a:extLst>
            </p:cNvPr>
            <p:cNvSpPr/>
            <p:nvPr/>
          </p:nvSpPr>
          <p:spPr>
            <a:xfrm>
              <a:off x="489414" y="1273261"/>
              <a:ext cx="2880000" cy="360000"/>
            </a:xfrm>
            <a:prstGeom prst="roundRect">
              <a:avLst/>
            </a:prstGeom>
            <a:solidFill>
              <a:srgbClr val="94287B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en-US" sz="1050">
                  <a:solidFill>
                    <a:schemeClr val="tx1"/>
                  </a:solidFill>
                  <a:latin typeface="Ubuntu Medium"/>
                  <a:cs typeface="Calibri"/>
                </a:rPr>
                <a:t>PREMIERA EARLY ACCESS</a:t>
              </a:r>
              <a:endParaRPr lang="en-US"/>
            </a:p>
          </p:txBody>
        </p:sp>
        <p:sp>
          <p:nvSpPr>
            <p:cNvPr id="10" name="Prostokąt zaokrąglony 67">
              <a:extLst>
                <a:ext uri="{FF2B5EF4-FFF2-40B4-BE49-F238E27FC236}">
                  <a16:creationId xmlns:a16="http://schemas.microsoft.com/office/drawing/2014/main" id="{2A8F1BD5-E31B-D2EE-6084-DD80E1D5F7F8}"/>
                </a:ext>
              </a:extLst>
            </p:cNvPr>
            <p:cNvSpPr/>
            <p:nvPr/>
          </p:nvSpPr>
          <p:spPr>
            <a:xfrm rot="21411546">
              <a:off x="584349" y="1264971"/>
              <a:ext cx="2690130" cy="384000"/>
            </a:xfrm>
            <a:prstGeom prst="roundRect">
              <a:avLst/>
            </a:prstGeom>
            <a:noFill/>
            <a:ln w="12700">
              <a:solidFill>
                <a:srgbClr val="581849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sp>
        <p:nvSpPr>
          <p:cNvPr id="14" name="Prostokąt 57">
            <a:extLst>
              <a:ext uri="{FF2B5EF4-FFF2-40B4-BE49-F238E27FC236}">
                <a16:creationId xmlns:a16="http://schemas.microsoft.com/office/drawing/2014/main" id="{FCD0AE13-751E-5DF0-6A45-1A2BA8C471B4}"/>
              </a:ext>
            </a:extLst>
          </p:cNvPr>
          <p:cNvSpPr/>
          <p:nvPr/>
        </p:nvSpPr>
        <p:spPr>
          <a:xfrm>
            <a:off x="1027755" y="1308080"/>
            <a:ext cx="4515784" cy="3441277"/>
          </a:xfrm>
          <a:prstGeom prst="rect">
            <a:avLst/>
          </a:prstGeom>
          <a:solidFill>
            <a:srgbClr val="94287B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FA29BF-CB18-AA48-90CE-B7F565F90E17}"/>
              </a:ext>
            </a:extLst>
          </p:cNvPr>
          <p:cNvCxnSpPr/>
          <p:nvPr/>
        </p:nvCxnSpPr>
        <p:spPr>
          <a:xfrm>
            <a:off x="569023" y="1030013"/>
            <a:ext cx="2477" cy="4113487"/>
          </a:xfrm>
          <a:prstGeom prst="straightConnector1">
            <a:avLst/>
          </a:prstGeom>
          <a:ln>
            <a:solidFill>
              <a:srgbClr val="942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>
            <a:extLst>
              <a:ext uri="{FF2B5EF4-FFF2-40B4-BE49-F238E27FC236}">
                <a16:creationId xmlns:a16="http://schemas.microsoft.com/office/drawing/2014/main" id="{054E94BD-9723-BB4A-89FA-BB402C0A10A2}"/>
              </a:ext>
            </a:extLst>
          </p:cNvPr>
          <p:cNvSpPr/>
          <p:nvPr/>
        </p:nvSpPr>
        <p:spPr>
          <a:xfrm>
            <a:off x="5543539" y="261269"/>
            <a:ext cx="3600461" cy="253172"/>
          </a:xfrm>
          <a:prstGeom prst="rect">
            <a:avLst/>
          </a:prstGeom>
          <a:solidFill>
            <a:srgbClr val="BD5BB9">
              <a:alpha val="50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C339CFF-7E9D-A846-4C5A-ECD2B18BFE5A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41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9D8AF76-C22C-87B6-917B-9639B686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1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6" y="2574759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705" indent="431800">
              <a:lnSpc>
                <a:spcPct val="115000"/>
              </a:lnSpc>
              <a:buBlip>
                <a:blip r:embed="rId4"/>
              </a:buBlip>
            </a:pP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BIZNES</a:t>
            </a:r>
            <a:endParaRPr lang="en-US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21B6405-4F63-47D5-8066-F87E5E77DEC9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125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4BFA9F1-8AB2-4238-B19F-07CCAFE7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0B30811-014B-2DA5-02ED-6626C76E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FCA3B9A7-E0A5-4940-84E8-9D1FE8B44472}"/>
              </a:ext>
            </a:extLst>
          </p:cNvPr>
          <p:cNvCxnSpPr>
            <a:cxnSpLocks/>
          </p:cNvCxnSpPr>
          <p:nvPr/>
        </p:nvCxnSpPr>
        <p:spPr>
          <a:xfrm flipV="1">
            <a:off x="1547761" y="1884218"/>
            <a:ext cx="0" cy="2414048"/>
          </a:xfrm>
          <a:prstGeom prst="line">
            <a:avLst/>
          </a:prstGeom>
          <a:ln>
            <a:solidFill>
              <a:srgbClr val="006C7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5F3F9E2-B805-4ADC-93E0-1220EACF4CE4}"/>
              </a:ext>
            </a:extLst>
          </p:cNvPr>
          <p:cNvSpPr txBox="1"/>
          <p:nvPr/>
        </p:nvSpPr>
        <p:spPr>
          <a:xfrm>
            <a:off x="527708" y="3452371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006C7D"/>
                </a:solidFill>
              </a:rPr>
              <a:t>MILESTONE 0: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CONCEPT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Google Shape;71;p15">
            <a:extLst>
              <a:ext uri="{FF2B5EF4-FFF2-40B4-BE49-F238E27FC236}">
                <a16:creationId xmlns:a16="http://schemas.microsoft.com/office/drawing/2014/main" id="{A97D1FC9-FB8A-47B8-9CA4-7158048FF12A}"/>
              </a:ext>
            </a:extLst>
          </p:cNvPr>
          <p:cNvSpPr txBox="1">
            <a:spLocks/>
          </p:cNvSpPr>
          <p:nvPr/>
        </p:nvSpPr>
        <p:spPr>
          <a:xfrm>
            <a:off x="295635" y="252287"/>
            <a:ext cx="8536666" cy="24673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BIZNES | </a:t>
            </a:r>
            <a:r>
              <a:rPr lang="pl-PL" sz="1200">
                <a:solidFill>
                  <a:schemeClr val="tx1"/>
                </a:solidFill>
                <a:latin typeface="Ubuntu"/>
              </a:rPr>
              <a:t>POZYSKANY KAPITAŁ – $2,150,000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1743235D-52AB-4A75-A390-C7C035CF1657}"/>
              </a:ext>
            </a:extLst>
          </p:cNvPr>
          <p:cNvSpPr txBox="1"/>
          <p:nvPr/>
        </p:nvSpPr>
        <p:spPr>
          <a:xfrm>
            <a:off x="2514498" y="3214255"/>
            <a:ext cx="357790" cy="112289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006C7D"/>
                </a:solidFill>
              </a:rPr>
              <a:t>MILESTONE 2: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INVESTORS DEMO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7B0617E2-B442-4C8E-BE11-7B2F8943B30B}"/>
              </a:ext>
            </a:extLst>
          </p:cNvPr>
          <p:cNvCxnSpPr>
            <a:cxnSpLocks/>
          </p:cNvCxnSpPr>
          <p:nvPr/>
        </p:nvCxnSpPr>
        <p:spPr>
          <a:xfrm flipV="1">
            <a:off x="2590313" y="1884219"/>
            <a:ext cx="0" cy="2403655"/>
          </a:xfrm>
          <a:prstGeom prst="line">
            <a:avLst/>
          </a:prstGeom>
          <a:ln>
            <a:solidFill>
              <a:srgbClr val="006C7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971F656-F693-4F4B-B754-2C452877937F}"/>
              </a:ext>
            </a:extLst>
          </p:cNvPr>
          <p:cNvCxnSpPr>
            <a:cxnSpLocks/>
          </p:cNvCxnSpPr>
          <p:nvPr/>
        </p:nvCxnSpPr>
        <p:spPr>
          <a:xfrm flipV="1">
            <a:off x="602747" y="1884219"/>
            <a:ext cx="9536" cy="2382874"/>
          </a:xfrm>
          <a:prstGeom prst="line">
            <a:avLst/>
          </a:prstGeom>
          <a:ln>
            <a:solidFill>
              <a:srgbClr val="006C7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63B15E72-BE6B-43C7-AF96-77F29222A437}"/>
              </a:ext>
            </a:extLst>
          </p:cNvPr>
          <p:cNvSpPr txBox="1"/>
          <p:nvPr/>
        </p:nvSpPr>
        <p:spPr>
          <a:xfrm>
            <a:off x="1478617" y="3214255"/>
            <a:ext cx="438582" cy="1126363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006C7D"/>
                </a:solidFill>
              </a:rPr>
              <a:t>MILESTONE 1:</a:t>
            </a:r>
            <a:br>
              <a:rPr lang="pl-PL" sz="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GAMEPLAY NVESTORS TEASER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57E5BDAF-3FB8-416B-BFEC-76D9A9ECACF4}"/>
              </a:ext>
            </a:extLst>
          </p:cNvPr>
          <p:cNvSpPr txBox="1"/>
          <p:nvPr/>
        </p:nvSpPr>
        <p:spPr>
          <a:xfrm rot="5400000">
            <a:off x="641546" y="2206012"/>
            <a:ext cx="305918" cy="559973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pPr algn="ctr"/>
            <a:r>
              <a:rPr lang="pl-PL" sz="788" b="1">
                <a:solidFill>
                  <a:srgbClr val="006C7D"/>
                </a:solidFill>
              </a:rPr>
              <a:t>SEED</a:t>
            </a:r>
            <a:endParaRPr lang="pl-PL" sz="300" b="1">
              <a:solidFill>
                <a:srgbClr val="006C7D"/>
              </a:solidFill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86B3D8B-DFF3-4EB7-A7D5-1AEA3AD17D56}"/>
              </a:ext>
            </a:extLst>
          </p:cNvPr>
          <p:cNvSpPr txBox="1"/>
          <p:nvPr/>
        </p:nvSpPr>
        <p:spPr>
          <a:xfrm rot="5400000">
            <a:off x="1750379" y="2126689"/>
            <a:ext cx="305918" cy="700012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pPr algn="ctr"/>
            <a:r>
              <a:rPr lang="pl-PL" sz="788" b="1">
                <a:solidFill>
                  <a:srgbClr val="006C7D"/>
                </a:solidFill>
              </a:rPr>
              <a:t>INVESTORS</a:t>
            </a:r>
            <a:endParaRPr lang="pl-PL" sz="300" b="1">
              <a:solidFill>
                <a:srgbClr val="006C7D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DD3D2D83-5089-4F2E-9E47-87CDB8B5FADF}"/>
              </a:ext>
            </a:extLst>
          </p:cNvPr>
          <p:cNvSpPr txBox="1"/>
          <p:nvPr/>
        </p:nvSpPr>
        <p:spPr>
          <a:xfrm rot="5400000">
            <a:off x="2751309" y="2165051"/>
            <a:ext cx="305918" cy="645034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pPr algn="ctr"/>
            <a:r>
              <a:rPr lang="pl-PL" sz="788" b="1">
                <a:solidFill>
                  <a:srgbClr val="006C7D"/>
                </a:solidFill>
              </a:rPr>
              <a:t>FAMILY</a:t>
            </a:r>
            <a:endParaRPr lang="pl-PL" sz="300" b="1">
              <a:solidFill>
                <a:srgbClr val="006C7D"/>
              </a:solidFill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06E409E-CC20-40E7-BADA-AF70A2F63966}"/>
              </a:ext>
            </a:extLst>
          </p:cNvPr>
          <p:cNvSpPr txBox="1"/>
          <p:nvPr/>
        </p:nvSpPr>
        <p:spPr>
          <a:xfrm rot="5400000">
            <a:off x="4525001" y="2165051"/>
            <a:ext cx="530915" cy="645034"/>
          </a:xfrm>
          <a:prstGeom prst="rect">
            <a:avLst/>
          </a:prstGeom>
          <a:noFill/>
          <a:ln>
            <a:noFill/>
          </a:ln>
        </p:spPr>
        <p:txBody>
          <a:bodyPr vert="vert270" wrap="square" lIns="91440" tIns="45720" rIns="91440" bIns="45720" rtlCol="0" anchor="ctr">
            <a:spAutoFit/>
          </a:bodyPr>
          <a:lstStyle/>
          <a:p>
            <a:pPr algn="ctr"/>
            <a:r>
              <a:rPr lang="pl-PL" sz="750" b="1">
                <a:solidFill>
                  <a:srgbClr val="006C7D"/>
                </a:solidFill>
              </a:rPr>
              <a:t>FRIENDS</a:t>
            </a:r>
            <a:endParaRPr lang="pl-PL" sz="300" b="1">
              <a:solidFill>
                <a:srgbClr val="006C7D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64845D3-F319-49E3-872E-551F0CBFF65C}"/>
              </a:ext>
            </a:extLst>
          </p:cNvPr>
          <p:cNvSpPr txBox="1"/>
          <p:nvPr/>
        </p:nvSpPr>
        <p:spPr>
          <a:xfrm>
            <a:off x="4375662" y="3532035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006C7D"/>
                </a:solidFill>
              </a:rPr>
              <a:t>MILESTONE 3:</a:t>
            </a:r>
            <a:br>
              <a:rPr lang="pl-PL" sz="600" b="1">
                <a:solidFill>
                  <a:srgbClr val="006C7D"/>
                </a:solidFill>
              </a:rPr>
            </a:br>
            <a:r>
              <a:rPr lang="pl-PL" sz="525" b="1">
                <a:solidFill>
                  <a:srgbClr val="006C7D"/>
                </a:solidFill>
              </a:rPr>
              <a:t>DE</a:t>
            </a: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MO TECHNICZNE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13D576AE-1484-4582-B7BD-7141FFC8EA07}"/>
              </a:ext>
            </a:extLst>
          </p:cNvPr>
          <p:cNvCxnSpPr>
            <a:cxnSpLocks/>
          </p:cNvCxnSpPr>
          <p:nvPr/>
        </p:nvCxnSpPr>
        <p:spPr>
          <a:xfrm flipV="1">
            <a:off x="4458405" y="1884218"/>
            <a:ext cx="0" cy="2476392"/>
          </a:xfrm>
          <a:prstGeom prst="line">
            <a:avLst/>
          </a:prstGeom>
          <a:ln>
            <a:solidFill>
              <a:srgbClr val="006C7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6D8B1F-2852-6BC9-22DC-A35323BF01F0}"/>
              </a:ext>
            </a:extLst>
          </p:cNvPr>
          <p:cNvSpPr txBox="1"/>
          <p:nvPr/>
        </p:nvSpPr>
        <p:spPr>
          <a:xfrm>
            <a:off x="6234952" y="3553800"/>
            <a:ext cx="357790" cy="864000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 anchor="ctr">
            <a:spAutoFit/>
          </a:bodyPr>
          <a:lstStyle/>
          <a:p>
            <a:r>
              <a:rPr lang="pl-PL" sz="600" b="1">
                <a:solidFill>
                  <a:srgbClr val="006C7D"/>
                </a:solidFill>
              </a:rPr>
              <a:t>MILESTONE 5.3:</a:t>
            </a:r>
            <a:br>
              <a:rPr lang="pl-PL" sz="600" b="1">
                <a:solidFill>
                  <a:srgbClr val="006C7D"/>
                </a:solidFill>
              </a:rPr>
            </a:br>
            <a:r>
              <a:rPr lang="pl-PL" sz="525" b="1">
                <a:solidFill>
                  <a:schemeClr val="tx1">
                    <a:lumMod val="95000"/>
                  </a:schemeClr>
                </a:solidFill>
              </a:rPr>
              <a:t>DEMO LOOP</a:t>
            </a:r>
            <a:endParaRPr lang="pl-PL" sz="100" b="1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BE97FD5E-4BEF-D103-233A-C3B7E2DA6CE9}"/>
              </a:ext>
            </a:extLst>
          </p:cNvPr>
          <p:cNvCxnSpPr>
            <a:cxnSpLocks/>
          </p:cNvCxnSpPr>
          <p:nvPr/>
        </p:nvCxnSpPr>
        <p:spPr>
          <a:xfrm flipV="1">
            <a:off x="6317695" y="1905983"/>
            <a:ext cx="0" cy="2476392"/>
          </a:xfrm>
          <a:prstGeom prst="line">
            <a:avLst/>
          </a:prstGeom>
          <a:ln>
            <a:solidFill>
              <a:srgbClr val="006C7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FFC8B1-47A7-4467-86AD-7FBF3120F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961239"/>
              </p:ext>
            </p:extLst>
          </p:nvPr>
        </p:nvGraphicFramePr>
        <p:xfrm>
          <a:off x="358283" y="1740165"/>
          <a:ext cx="8427434" cy="548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88891CC4-DDD4-B212-D6D2-2326B45ED08C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125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6CA21F2-0A36-4FE5-189C-6EF4CCF466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9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F81FB9-CDF3-09DC-E125-1FC5245E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5965012" cy="282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BIZNES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SZACUNKOWY KOSZT EARLY ACCESS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D910A6-949E-44C7-B0F2-ADCC00D7C5BD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F02C81-2C3C-4AEF-861C-CD1713A43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A0F9AF-4244-0EB4-5F62-6BE3B701D8C0}"/>
              </a:ext>
            </a:extLst>
          </p:cNvPr>
          <p:cNvSpPr txBox="1"/>
          <p:nvPr/>
        </p:nvSpPr>
        <p:spPr>
          <a:xfrm>
            <a:off x="6362700" y="244221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E9E9E9"/>
                </a:solidFill>
                <a:latin typeface="Ubuntu"/>
              </a:rPr>
              <a:t>Produkcja</a:t>
            </a:r>
            <a:r>
              <a:rPr lang="en-US">
                <a:solidFill>
                  <a:srgbClr val="E9E9E9"/>
                </a:solidFill>
                <a:latin typeface="Ubuntu"/>
              </a:rPr>
              <a:t> Inhouse </a:t>
            </a:r>
            <a:endParaRPr lang="en-US">
              <a:latin typeface="Ubuntu"/>
            </a:endParaRPr>
          </a:p>
          <a:p>
            <a:r>
              <a:rPr lang="en-US">
                <a:solidFill>
                  <a:srgbClr val="909090"/>
                </a:solidFill>
                <a:latin typeface="Ubuntu"/>
              </a:rPr>
              <a:t>$1,10 </a:t>
            </a:r>
            <a:r>
              <a:rPr lang="en-US" err="1">
                <a:solidFill>
                  <a:srgbClr val="909090"/>
                </a:solidFill>
                <a:latin typeface="Ubuntu"/>
              </a:rPr>
              <a:t>mln</a:t>
            </a:r>
            <a:r>
              <a:rPr lang="en-US">
                <a:solidFill>
                  <a:srgbClr val="909090"/>
                </a:solidFill>
                <a:latin typeface="Ubuntu"/>
              </a:rPr>
              <a:t> </a:t>
            </a:r>
            <a:endParaRPr lang="en-US">
              <a:latin typeface="Ubuntu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B87B7-C4B1-8A26-C431-8285B8A06884}"/>
              </a:ext>
            </a:extLst>
          </p:cNvPr>
          <p:cNvSpPr txBox="1"/>
          <p:nvPr/>
        </p:nvSpPr>
        <p:spPr>
          <a:xfrm>
            <a:off x="1592579" y="418718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E9E9E9"/>
                </a:solidFill>
                <a:latin typeface="Ubuntu"/>
              </a:rPr>
              <a:t>Produkcja</a:t>
            </a:r>
            <a:r>
              <a:rPr lang="en-US">
                <a:solidFill>
                  <a:srgbClr val="E9E9E9"/>
                </a:solidFill>
                <a:latin typeface="Ubuntu"/>
              </a:rPr>
              <a:t> Outsource</a:t>
            </a:r>
            <a:endParaRPr lang="en-US">
              <a:latin typeface="Ubuntu"/>
            </a:endParaRPr>
          </a:p>
          <a:p>
            <a:r>
              <a:rPr lang="en-US">
                <a:solidFill>
                  <a:srgbClr val="909090"/>
                </a:solidFill>
                <a:latin typeface="Ubuntu"/>
              </a:rPr>
              <a:t>$120 </a:t>
            </a:r>
            <a:r>
              <a:rPr lang="en-US" err="1">
                <a:solidFill>
                  <a:srgbClr val="909090"/>
                </a:solidFill>
                <a:latin typeface="Ubuntu"/>
              </a:rPr>
              <a:t>tys</a:t>
            </a:r>
            <a:r>
              <a:rPr lang="en-US">
                <a:solidFill>
                  <a:srgbClr val="909090"/>
                </a:solidFill>
                <a:latin typeface="Ubuntu"/>
              </a:rPr>
              <a:t> </a:t>
            </a:r>
            <a:endParaRPr lang="en-US">
              <a:latin typeface="Ubuntu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D17DD-5A7A-1E91-1513-4EA4DDE9C878}"/>
              </a:ext>
            </a:extLst>
          </p:cNvPr>
          <p:cNvSpPr txBox="1"/>
          <p:nvPr/>
        </p:nvSpPr>
        <p:spPr>
          <a:xfrm>
            <a:off x="1531620" y="276987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9E9E9"/>
                </a:solidFill>
                <a:latin typeface="Ubuntu"/>
              </a:rPr>
              <a:t>Marketing</a:t>
            </a:r>
            <a:endParaRPr lang="en-US" err="1">
              <a:latin typeface="Ubuntu"/>
            </a:endParaRPr>
          </a:p>
          <a:p>
            <a:r>
              <a:rPr lang="en-US">
                <a:solidFill>
                  <a:srgbClr val="909090"/>
                </a:solidFill>
                <a:latin typeface="Ubuntu"/>
              </a:rPr>
              <a:t>$340 </a:t>
            </a:r>
            <a:r>
              <a:rPr lang="en-US" err="1">
                <a:solidFill>
                  <a:srgbClr val="909090"/>
                </a:solidFill>
                <a:latin typeface="Ubuntu"/>
              </a:rPr>
              <a:t>tys</a:t>
            </a:r>
            <a:endParaRPr lang="en-US" err="1">
              <a:latin typeface="Ubuntu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4E3BC-0E46-513C-C1F7-58C210C21944}"/>
              </a:ext>
            </a:extLst>
          </p:cNvPr>
          <p:cNvSpPr txBox="1"/>
          <p:nvPr/>
        </p:nvSpPr>
        <p:spPr>
          <a:xfrm>
            <a:off x="1882139" y="110870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E9E9E9"/>
                </a:solidFill>
                <a:latin typeface="Ubuntu"/>
              </a:rPr>
              <a:t>Administracja</a:t>
            </a:r>
          </a:p>
          <a:p>
            <a:r>
              <a:rPr lang="en-US">
                <a:solidFill>
                  <a:srgbClr val="909090"/>
                </a:solidFill>
                <a:latin typeface="Ubuntu"/>
              </a:rPr>
              <a:t>$440 </a:t>
            </a:r>
            <a:r>
              <a:rPr lang="en-US" err="1">
                <a:solidFill>
                  <a:srgbClr val="909090"/>
                </a:solidFill>
                <a:latin typeface="Ubuntu"/>
              </a:rPr>
              <a:t>tys</a:t>
            </a:r>
            <a:endParaRPr lang="en-US" err="1">
              <a:latin typeface="Ubuntu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0B781-1F9B-2975-4D9F-B432CEF75AAB}"/>
              </a:ext>
            </a:extLst>
          </p:cNvPr>
          <p:cNvSpPr txBox="1"/>
          <p:nvPr/>
        </p:nvSpPr>
        <p:spPr>
          <a:xfrm>
            <a:off x="3817619" y="2343149"/>
            <a:ext cx="26136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E9E9E9"/>
                </a:solidFill>
                <a:latin typeface="Ubuntu"/>
              </a:rPr>
              <a:t>   TOTAL</a:t>
            </a:r>
            <a:endParaRPr lang="en-US" sz="2000">
              <a:latin typeface="Ubuntu"/>
            </a:endParaRPr>
          </a:p>
          <a:p>
            <a:r>
              <a:rPr lang="en-US" sz="2000">
                <a:solidFill>
                  <a:srgbClr val="909090"/>
                </a:solidFill>
                <a:latin typeface="Ubuntu"/>
              </a:rPr>
              <a:t>$2,00 </a:t>
            </a:r>
            <a:r>
              <a:rPr lang="en-US" sz="2000" err="1">
                <a:solidFill>
                  <a:srgbClr val="909090"/>
                </a:solidFill>
                <a:latin typeface="Ubuntu"/>
              </a:rPr>
              <a:t>mln</a:t>
            </a:r>
            <a:r>
              <a:rPr lang="en-US" sz="2000">
                <a:solidFill>
                  <a:srgbClr val="909090"/>
                </a:solidFill>
                <a:latin typeface="Ubuntu"/>
              </a:rPr>
              <a:t> </a:t>
            </a:r>
            <a:endParaRPr lang="en-US" sz="2000">
              <a:latin typeface="Ubuntu"/>
            </a:endParaRPr>
          </a:p>
        </p:txBody>
      </p:sp>
      <p:pic>
        <p:nvPicPr>
          <p:cNvPr id="3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952732F-CE8D-3F59-C8BF-B8805CA6F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" y="739494"/>
            <a:ext cx="6294120" cy="39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4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E03EAE91-ECBE-4AB0-8EFA-55EDB02FC912}"/>
              </a:ext>
            </a:extLst>
          </p:cNvPr>
          <p:cNvSpPr txBox="1">
            <a:spLocks/>
          </p:cNvSpPr>
          <p:nvPr/>
        </p:nvSpPr>
        <p:spPr>
          <a:xfrm>
            <a:off x="651838" y="1801301"/>
            <a:ext cx="5031063" cy="275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200000"/>
              </a:lnSpc>
              <a:buSzPct val="80000"/>
            </a:pPr>
            <a:endParaRPr lang="en-US" sz="18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Świetne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przyjęcie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dema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 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buduje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zainteresowanie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FFH</a:t>
            </a: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Zaawansowane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rozmowy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z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nowymi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partnerami</a:t>
            </a:r>
            <a:endParaRPr lang="en-US" sz="12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Nowe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oferty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zaangażowania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</a:rPr>
              <a:t> w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</a:rPr>
              <a:t>Spółkę</a:t>
            </a:r>
            <a:endParaRPr lang="en-US" sz="1200">
              <a:solidFill>
                <a:schemeClr val="tx1"/>
              </a:solidFill>
              <a:latin typeface="Ubuntu"/>
              <a:ea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</a:rPr>
              <a:t>Analiza</a:t>
            </a:r>
            <a:r>
              <a:rPr lang="en-US" sz="1200">
                <a:solidFill>
                  <a:schemeClr val="tx1"/>
                </a:solidFill>
                <a:latin typeface="Ubuntu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</a:rPr>
              <a:t>najkorzystniejszych</a:t>
            </a:r>
            <a:r>
              <a:rPr lang="en-US" sz="1200">
                <a:solidFill>
                  <a:schemeClr val="tx1"/>
                </a:solidFill>
                <a:latin typeface="Ubuntu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</a:rPr>
              <a:t>scenariuszy</a:t>
            </a:r>
            <a:endParaRPr lang="en-US">
              <a:solidFill>
                <a:schemeClr val="tx1"/>
              </a:solidFill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Większy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potencjał</a:t>
            </a:r>
            <a:r>
              <a:rPr lang="en-US" sz="1200">
                <a:solidFill>
                  <a:schemeClr val="tx1"/>
                </a:solidFill>
                <a:latin typeface="Ubuntu"/>
                <a:ea typeface="Times New Roman"/>
                <a:sym typeface="Times New Roman"/>
              </a:rPr>
              <a:t> Forever Skies</a:t>
            </a:r>
            <a:endParaRPr lang="en-US" sz="1200">
              <a:solidFill>
                <a:schemeClr val="tx1"/>
              </a:solidFill>
              <a:latin typeface="Ubuntu"/>
              <a:ea typeface="Times New Roman"/>
              <a:cs typeface="Times New Roman"/>
            </a:endParaRPr>
          </a:p>
          <a:p>
            <a:pPr marL="514350" indent="-514350" algn="l">
              <a:lnSpc>
                <a:spcPct val="200000"/>
              </a:lnSpc>
              <a:buSzPct val="80000"/>
              <a:buBlip>
                <a:blip r:embed="rId4"/>
              </a:buBlip>
            </a:pPr>
            <a:endParaRPr lang="pl-PL" sz="1200">
              <a:solidFill>
                <a:schemeClr val="tx1"/>
              </a:solidFill>
              <a:latin typeface="Ubuntu"/>
              <a:ea typeface="Times New Roman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1650E-90F1-48D5-9E27-E3189BC84C10}"/>
              </a:ext>
            </a:extLst>
          </p:cNvPr>
          <p:cNvSpPr txBox="1"/>
          <p:nvPr/>
        </p:nvSpPr>
        <p:spPr>
          <a:xfrm>
            <a:off x="268014" y="215749"/>
            <a:ext cx="4877920" cy="282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BIZNES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/>
              </a:rPr>
              <a:t>POZYCJA FAR FROM HOME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D910A6-949E-44C7-B0F2-ADCC00D7C5BD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F02C81-2C3C-4AEF-861C-CD1713A43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924DD283-EE7F-522F-F70F-58CA031E820F}"/>
              </a:ext>
            </a:extLst>
          </p:cNvPr>
          <p:cNvSpPr/>
          <p:nvPr/>
        </p:nvSpPr>
        <p:spPr>
          <a:xfrm>
            <a:off x="1185853" y="3093784"/>
            <a:ext cx="4483886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0ECDA15-E012-EAEA-AFD4-60335F9DDAA4}"/>
              </a:ext>
            </a:extLst>
          </p:cNvPr>
          <p:cNvSpPr/>
          <p:nvPr/>
        </p:nvSpPr>
        <p:spPr>
          <a:xfrm>
            <a:off x="1185853" y="2360888"/>
            <a:ext cx="4483886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5521333-0DF8-F834-3D2C-1D0B57FAEF5E}"/>
              </a:ext>
            </a:extLst>
          </p:cNvPr>
          <p:cNvSpPr/>
          <p:nvPr/>
        </p:nvSpPr>
        <p:spPr>
          <a:xfrm>
            <a:off x="1199015" y="2759187"/>
            <a:ext cx="4483886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2AC7BA7B-F6C0-04E9-2DF7-00217D17E998}"/>
              </a:ext>
            </a:extLst>
          </p:cNvPr>
          <p:cNvSpPr/>
          <p:nvPr/>
        </p:nvSpPr>
        <p:spPr>
          <a:xfrm>
            <a:off x="1199015" y="3483066"/>
            <a:ext cx="4483886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6661E66D-4537-9033-54FC-3CA6B4EFA37C}"/>
              </a:ext>
            </a:extLst>
          </p:cNvPr>
          <p:cNvSpPr/>
          <p:nvPr/>
        </p:nvSpPr>
        <p:spPr>
          <a:xfrm>
            <a:off x="1199015" y="3823710"/>
            <a:ext cx="4483886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F480B1AC-9D0B-E6AF-2972-3657CE89F07B}"/>
              </a:ext>
            </a:extLst>
          </p:cNvPr>
          <p:cNvGrpSpPr/>
          <p:nvPr/>
        </p:nvGrpSpPr>
        <p:grpSpPr>
          <a:xfrm>
            <a:off x="801171" y="1060343"/>
            <a:ext cx="2159494" cy="453587"/>
            <a:chOff x="223559" y="2354146"/>
            <a:chExt cx="2160000" cy="468000"/>
          </a:xfrm>
        </p:grpSpPr>
        <p:sp>
          <p:nvSpPr>
            <p:cNvPr id="27" name="Prostokąt zaokrąglony 68">
              <a:extLst>
                <a:ext uri="{FF2B5EF4-FFF2-40B4-BE49-F238E27FC236}">
                  <a16:creationId xmlns:a16="http://schemas.microsoft.com/office/drawing/2014/main" id="{C888C10D-B130-C6E0-E3A8-E38C3234D33F}"/>
                </a:ext>
              </a:extLst>
            </p:cNvPr>
            <p:cNvSpPr/>
            <p:nvPr/>
          </p:nvSpPr>
          <p:spPr>
            <a:xfrm>
              <a:off x="223559" y="2375000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200" b="1">
                  <a:solidFill>
                    <a:srgbClr val="003E48"/>
                  </a:solidFill>
                  <a:latin typeface="Ubuntu"/>
                  <a:cs typeface="Calibri"/>
                </a:rPr>
                <a:t>POZYCJA BIZNESOWA</a:t>
              </a:r>
              <a:endParaRPr lang="pl-PL" sz="1200" b="1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28" name="Prostokąt zaokrąglony 67">
              <a:extLst>
                <a:ext uri="{FF2B5EF4-FFF2-40B4-BE49-F238E27FC236}">
                  <a16:creationId xmlns:a16="http://schemas.microsoft.com/office/drawing/2014/main" id="{1F7499A9-0272-5F53-4E23-0912C9E5056B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D46DCDE2-164A-B56D-1BFF-35CD2F3F361C}"/>
              </a:ext>
            </a:extLst>
          </p:cNvPr>
          <p:cNvCxnSpPr>
            <a:cxnSpLocks/>
          </p:cNvCxnSpPr>
          <p:nvPr/>
        </p:nvCxnSpPr>
        <p:spPr>
          <a:xfrm flipH="1">
            <a:off x="383008" y="4738796"/>
            <a:ext cx="8760991" cy="0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E8765EB7-3113-5CE2-DC2F-927B196B390C}"/>
              </a:ext>
            </a:extLst>
          </p:cNvPr>
          <p:cNvCxnSpPr>
            <a:cxnSpLocks/>
          </p:cNvCxnSpPr>
          <p:nvPr/>
        </p:nvCxnSpPr>
        <p:spPr>
          <a:xfrm>
            <a:off x="383008" y="1303774"/>
            <a:ext cx="0" cy="3435023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7BE564BA-BC14-D8B9-5481-E186864F7891}"/>
              </a:ext>
            </a:extLst>
          </p:cNvPr>
          <p:cNvCxnSpPr>
            <a:cxnSpLocks/>
          </p:cNvCxnSpPr>
          <p:nvPr/>
        </p:nvCxnSpPr>
        <p:spPr>
          <a:xfrm flipH="1">
            <a:off x="383008" y="1303774"/>
            <a:ext cx="405000" cy="0"/>
          </a:xfrm>
          <a:prstGeom prst="line">
            <a:avLst/>
          </a:prstGeom>
          <a:ln w="12700">
            <a:solidFill>
              <a:srgbClr val="00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4652836-DF9F-06A0-FD1A-35EC71004C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51" b="775"/>
          <a:stretch/>
        </p:blipFill>
        <p:spPr>
          <a:xfrm>
            <a:off x="5682902" y="-12858"/>
            <a:ext cx="3474261" cy="51435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38F4B0BD-DF10-A43F-93C2-5AB441E36B2A}"/>
              </a:ext>
            </a:extLst>
          </p:cNvPr>
          <p:cNvSpPr/>
          <p:nvPr/>
        </p:nvSpPr>
        <p:spPr>
          <a:xfrm>
            <a:off x="5682901" y="252943"/>
            <a:ext cx="3474263" cy="246736"/>
          </a:xfrm>
          <a:prstGeom prst="rect">
            <a:avLst/>
          </a:prstGeom>
          <a:solidFill>
            <a:srgbClr val="006E7D">
              <a:alpha val="15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549D9514-9E83-DAC6-3A00-1A479F47D058}"/>
              </a:ext>
            </a:extLst>
          </p:cNvPr>
          <p:cNvSpPr/>
          <p:nvPr/>
        </p:nvSpPr>
        <p:spPr>
          <a:xfrm>
            <a:off x="8433488" y="-359"/>
            <a:ext cx="606491" cy="548255"/>
          </a:xfrm>
          <a:prstGeom prst="rect">
            <a:avLst/>
          </a:prstGeom>
          <a:solidFill>
            <a:srgbClr val="160612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08FE684-B92A-628C-52BC-D9AD51071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61875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93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" y="2503722"/>
            <a:ext cx="1474132" cy="829200"/>
          </a:xfrm>
          <a:prstGeom prst="rect">
            <a:avLst/>
          </a:prstGeom>
        </p:spPr>
      </p:pic>
      <p:cxnSp>
        <p:nvCxnSpPr>
          <p:cNvPr id="7" name="Łącznik prosty 6"/>
          <p:cNvCxnSpPr>
            <a:cxnSpLocks/>
          </p:cNvCxnSpPr>
          <p:nvPr/>
        </p:nvCxnSpPr>
        <p:spPr>
          <a:xfrm>
            <a:off x="504963" y="3427013"/>
            <a:ext cx="0" cy="304273"/>
          </a:xfrm>
          <a:prstGeom prst="line">
            <a:avLst/>
          </a:prstGeom>
          <a:ln>
            <a:solidFill>
              <a:srgbClr val="006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63">
            <a:extLst>
              <a:ext uri="{FF2B5EF4-FFF2-40B4-BE49-F238E27FC236}">
                <a16:creationId xmlns:a16="http://schemas.microsoft.com/office/drawing/2014/main" id="{99A71E5C-D0E3-4883-BCAE-ACE5AB9A4B16}"/>
              </a:ext>
            </a:extLst>
          </p:cNvPr>
          <p:cNvSpPr txBox="1"/>
          <p:nvPr/>
        </p:nvSpPr>
        <p:spPr>
          <a:xfrm>
            <a:off x="425450" y="3810796"/>
            <a:ext cx="2880000" cy="8694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cap="small">
                <a:solidFill>
                  <a:srgbClr val="006E7D"/>
                </a:solidFill>
                <a:latin typeface="Ubuntu Medium" panose="020B0604030602030204" pitchFamily="34" charset="0"/>
                <a:ea typeface="Roboto"/>
                <a:sym typeface="Roboto"/>
              </a:rPr>
              <a:t>ANDRZEJ BLUMENFELD</a:t>
            </a:r>
          </a:p>
          <a:p>
            <a:r>
              <a:rPr lang="pl-PL" sz="11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  <a:cs typeface="Calibri"/>
              </a:rPr>
              <a:t>CEO | </a:t>
            </a:r>
            <a:r>
              <a:rPr lang="en-US" sz="11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  <a:cs typeface="Calibri"/>
              </a:rPr>
              <a:t>Gameplay Lead</a:t>
            </a:r>
            <a:endParaRPr lang="pl-PL" sz="1100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  <a:cs typeface="Calibri"/>
            </a:endParaRPr>
          </a:p>
          <a:p>
            <a:endParaRPr lang="en-US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  <a:cs typeface="Calibri"/>
            </a:endParaRPr>
          </a:p>
          <a:p>
            <a:r>
              <a:rPr lang="pl-PL" sz="1100" err="1">
                <a:solidFill>
                  <a:schemeClr val="tx1"/>
                </a:solidFill>
                <a:latin typeface="Ubuntu" panose="020B0504030602030204" pitchFamily="34" charset="0"/>
                <a:cs typeface="Calibri"/>
              </a:rPr>
              <a:t>andrzej.blumenfeld@farfromhome.games</a:t>
            </a:r>
            <a:endParaRPr lang="pl-PL" sz="1100">
              <a:solidFill>
                <a:schemeClr val="tx1"/>
              </a:solidFill>
              <a:latin typeface="Ubuntu" panose="020B0504030602030204" pitchFamily="34" charset="0"/>
              <a:cs typeface="Calibri"/>
            </a:endParaRPr>
          </a:p>
        </p:txBody>
      </p:sp>
      <p:sp>
        <p:nvSpPr>
          <p:cNvPr id="10" name="pole tekstowe 63">
            <a:extLst>
              <a:ext uri="{FF2B5EF4-FFF2-40B4-BE49-F238E27FC236}">
                <a16:creationId xmlns:a16="http://schemas.microsoft.com/office/drawing/2014/main" id="{60A5B819-74DC-942B-23D6-E75B6F5A096D}"/>
              </a:ext>
            </a:extLst>
          </p:cNvPr>
          <p:cNvSpPr txBox="1"/>
          <p:nvPr/>
        </p:nvSpPr>
        <p:spPr>
          <a:xfrm>
            <a:off x="3304485" y="3810795"/>
            <a:ext cx="2880000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cap="small">
                <a:solidFill>
                  <a:srgbClr val="006E7D"/>
                </a:solidFill>
                <a:latin typeface="Ubuntu Medium" panose="020B0604030602030204" pitchFamily="34" charset="0"/>
                <a:ea typeface="Roboto"/>
                <a:sym typeface="Roboto"/>
              </a:rPr>
              <a:t>PAWEŁ JAWOR</a:t>
            </a:r>
          </a:p>
          <a:p>
            <a:r>
              <a:rPr lang="pl-PL" sz="11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  <a:cs typeface="Calibri"/>
              </a:rPr>
              <a:t>CMO | Brand Manager</a:t>
            </a:r>
          </a:p>
          <a:p>
            <a:endParaRPr lang="en-US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  <a:cs typeface="Calibri"/>
            </a:endParaRPr>
          </a:p>
          <a:p>
            <a:r>
              <a:rPr lang="pl-PL" sz="1100" err="1">
                <a:solidFill>
                  <a:schemeClr val="tx1"/>
                </a:solidFill>
                <a:latin typeface="Ubuntu" panose="020B0504030602030204" pitchFamily="34" charset="0"/>
                <a:cs typeface="Calibri"/>
              </a:rPr>
              <a:t>pawel.jawor@farfromhome.games</a:t>
            </a:r>
            <a:endParaRPr lang="pl-PL" sz="1100">
              <a:solidFill>
                <a:schemeClr val="tx1"/>
              </a:solidFill>
              <a:latin typeface="Ubuntu" panose="020B0504030602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34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5" y="2574758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8000" lvl="0" indent="-432000">
              <a:lnSpc>
                <a:spcPct val="115000"/>
              </a:lnSpc>
              <a:buBlip>
                <a:blip r:embed="rId4"/>
              </a:buBlip>
            </a:pP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STUDIO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61C8EC2-F61E-4100-A767-7385D2B8AA01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7B6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/>
              <a:t>`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42D8E1-6A06-43C1-9848-7F1B61CF8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4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>
            <a:extLst>
              <a:ext uri="{FF2B5EF4-FFF2-40B4-BE49-F238E27FC236}">
                <a16:creationId xmlns:a16="http://schemas.microsoft.com/office/drawing/2014/main" id="{9B7EAC0F-CEE2-4D4B-8763-8EA3A8445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71;p15">
            <a:extLst>
              <a:ext uri="{FF2B5EF4-FFF2-40B4-BE49-F238E27FC236}">
                <a16:creationId xmlns:a16="http://schemas.microsoft.com/office/drawing/2014/main" id="{9C9EB238-D8C4-4B83-9871-174EDC576D07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 panose="020B0604030602030204"/>
              </a:rPr>
              <a:t>STUDIO | </a:t>
            </a:r>
            <a:r>
              <a:rPr lang="pl-PL" sz="1200">
                <a:solidFill>
                  <a:schemeClr val="tx1"/>
                </a:solidFill>
                <a:latin typeface="Ubuntu Medium" panose="020B0604030602030204"/>
              </a:rPr>
              <a:t>FAR FROM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B2DDE-07C1-4774-BC94-27DFD86707AC}"/>
              </a:ext>
            </a:extLst>
          </p:cNvPr>
          <p:cNvSpPr txBox="1"/>
          <p:nvPr/>
        </p:nvSpPr>
        <p:spPr>
          <a:xfrm>
            <a:off x="638262" y="2655955"/>
            <a:ext cx="7057273" cy="1872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Far From Home 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to niezależne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studio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z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rozproszonym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zespołem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doświadczonych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developerów, tworzące gry wideo z segmentu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AA+ 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na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komputery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osobiste </a:t>
            </a:r>
            <a:br>
              <a:rPr lang="pl-PL" sz="1500">
                <a:latin typeface="Ubuntu" panose="020B0504030602030204" pitchFamily="34" charset="0"/>
              </a:rPr>
            </a:b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oraz wiodące </a:t>
            </a:r>
            <a:r>
              <a:rPr lang="pl-PL" sz="1500">
                <a:solidFill>
                  <a:schemeClr val="tx1">
                    <a:lumMod val="85000"/>
                  </a:schemeClr>
                </a:solidFill>
                <a:latin typeface="Ubuntu"/>
              </a:rPr>
              <a:t>konsole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. Obecnie Spółka pracuje nad pierwszym 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Comfortaa"/>
              </a:rPr>
              <a:t>tytułem </a:t>
            </a:r>
            <a:br>
              <a:rPr lang="pl-PL" sz="1500">
                <a:latin typeface="Comfortaa"/>
              </a:rPr>
            </a:b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Comfortaa"/>
              </a:rPr>
              <a:t>o nazwie </a:t>
            </a:r>
            <a:r>
              <a:rPr lang="pl-PL" sz="1500" err="1">
                <a:solidFill>
                  <a:schemeClr val="tx1">
                    <a:lumMod val="95000"/>
                  </a:schemeClr>
                </a:solidFill>
                <a:latin typeface="Comfortaa"/>
              </a:rPr>
              <a:t>Forever</a:t>
            </a:r>
            <a:r>
              <a:rPr lang="pl-PL" sz="1500">
                <a:solidFill>
                  <a:schemeClr val="tx1">
                    <a:lumMod val="95000"/>
                  </a:schemeClr>
                </a:solidFill>
                <a:latin typeface="Comfortaa"/>
              </a:rPr>
              <a:t> Skies</a:t>
            </a:r>
            <a:r>
              <a:rPr lang="pl-PL" sz="1500">
                <a:solidFill>
                  <a:schemeClr val="bg1">
                    <a:lumMod val="50000"/>
                    <a:lumOff val="50000"/>
                  </a:schemeClr>
                </a:solidFill>
                <a:latin typeface="Comfortaa"/>
              </a:rPr>
              <a:t>, z premierą planowaną na I połowę 2023 roku.</a:t>
            </a:r>
            <a:endParaRPr lang="pl-PL" sz="15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7BDE46-6457-4E52-B624-E7F135B2B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6" y="704000"/>
            <a:ext cx="1559451" cy="1559451"/>
          </a:xfrm>
          <a:prstGeom prst="rect">
            <a:avLst/>
          </a:prstGeom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id="{598827A6-4476-454D-87CC-0E2F70398F19}"/>
              </a:ext>
            </a:extLst>
          </p:cNvPr>
          <p:cNvGrpSpPr/>
          <p:nvPr/>
        </p:nvGrpSpPr>
        <p:grpSpPr>
          <a:xfrm>
            <a:off x="383008" y="1303774"/>
            <a:ext cx="8760992" cy="3435023"/>
            <a:chOff x="2406869" y="942428"/>
            <a:chExt cx="11681323" cy="1476000"/>
          </a:xfrm>
        </p:grpSpPr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79CF6E1B-722D-47E1-A249-7CA615DE7DD2}"/>
                </a:ext>
              </a:extLst>
            </p:cNvPr>
            <p:cNvCxnSpPr/>
            <p:nvPr/>
          </p:nvCxnSpPr>
          <p:spPr>
            <a:xfrm>
              <a:off x="2406869" y="942428"/>
              <a:ext cx="0" cy="1476000"/>
            </a:xfrm>
            <a:prstGeom prst="line">
              <a:avLst/>
            </a:prstGeom>
            <a:ln w="12700">
              <a:solidFill>
                <a:srgbClr val="7B6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0B24C02A-4E1C-4A25-B951-341C2768D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6869" y="942428"/>
              <a:ext cx="411825" cy="0"/>
            </a:xfrm>
            <a:prstGeom prst="line">
              <a:avLst/>
            </a:prstGeom>
            <a:ln w="12700">
              <a:solidFill>
                <a:srgbClr val="7B6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5B9174E2-FBE9-4156-8D1A-97F408A39A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6871" y="2418428"/>
              <a:ext cx="11681321" cy="0"/>
            </a:xfrm>
            <a:prstGeom prst="line">
              <a:avLst/>
            </a:prstGeom>
            <a:ln w="12700">
              <a:solidFill>
                <a:srgbClr val="7B6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7F41A9BE-2D83-44F9-84C5-05867DBC7407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7B6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/>
              <a:t>`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EE0CCFD-56EA-4569-81BD-10452E74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36109E0B-311B-4D39-ABBB-4B600D8B2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4"/>
          <a:stretch/>
        </p:blipFill>
        <p:spPr>
          <a:xfrm>
            <a:off x="0" y="0"/>
            <a:ext cx="9143999" cy="51417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A9730F2-781C-2792-2465-BC47D5593A12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7B6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/>
              <a:t>`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7CFCA56-BD7B-3FAA-4A53-99B792199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C92736EA-3657-49EE-B0E9-85CD919E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957D305-FBC3-4C95-9A23-F2E7AA616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9" t="7631" r="58673" b="7958"/>
          <a:stretch/>
        </p:blipFill>
        <p:spPr>
          <a:xfrm>
            <a:off x="-150774" y="-12858"/>
            <a:ext cx="3940743" cy="5156358"/>
          </a:xfrm>
          <a:prstGeom prst="rect">
            <a:avLst/>
          </a:prstGeom>
          <a:ln>
            <a:solidFill>
              <a:srgbClr val="425F1E"/>
            </a:solidFill>
          </a:ln>
          <a:effectLst/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32A5CB-2F4D-455A-A59D-36F83FF02A8D}"/>
              </a:ext>
            </a:extLst>
          </p:cNvPr>
          <p:cNvSpPr/>
          <p:nvPr/>
        </p:nvSpPr>
        <p:spPr>
          <a:xfrm>
            <a:off x="0" y="263980"/>
            <a:ext cx="3837962" cy="253172"/>
          </a:xfrm>
          <a:prstGeom prst="rect">
            <a:avLst/>
          </a:prstGeom>
          <a:solidFill>
            <a:srgbClr val="598527">
              <a:alpha val="50000"/>
            </a:srgbClr>
          </a:solidFill>
          <a:ln w="158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endParaRPr lang="pl-PL" sz="975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130;p19"/>
          <p:cNvSpPr txBox="1"/>
          <p:nvPr/>
        </p:nvSpPr>
        <p:spPr>
          <a:xfrm>
            <a:off x="4453525" y="1627871"/>
            <a:ext cx="4358255" cy="323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79705" indent="-359410">
              <a:lnSpc>
                <a:spcPts val="15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5"/>
              </a:buBlip>
            </a:pP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FPP </a:t>
            </a:r>
            <a:r>
              <a:rPr lang="en-US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Action Survival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 </a:t>
            </a: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z elementami 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Base </a:t>
            </a:r>
            <a:r>
              <a:rPr lang="pl-PL" sz="12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Building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  <a:p>
            <a:pPr marL="179705" indent="-359410">
              <a:lnSpc>
                <a:spcPts val="15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5"/>
              </a:buBlip>
            </a:pPr>
            <a:r>
              <a:rPr lang="pl-PL" sz="12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Unreal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 Engine </a:t>
            </a:r>
            <a:r>
              <a:rPr lang="en-US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4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/>
            </a:endParaRPr>
          </a:p>
          <a:p>
            <a:pPr marL="179705" indent="-359410">
              <a:lnSpc>
                <a:spcPts val="15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5"/>
              </a:buBlip>
            </a:pP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Single player (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Co-</a:t>
            </a:r>
            <a:r>
              <a:rPr lang="pl-PL" sz="1200" err="1">
                <a:solidFill>
                  <a:schemeClr val="bg1">
                    <a:lumMod val="10000"/>
                    <a:lumOff val="90000"/>
                  </a:schemeClr>
                </a:solidFill>
                <a:latin typeface="Ubuntu"/>
              </a:rPr>
              <a:t>op</a:t>
            </a: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 </a:t>
            </a: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w trakcie trwania </a:t>
            </a:r>
            <a:r>
              <a:rPr lang="pl-PL" sz="1200" err="1">
                <a:solidFill>
                  <a:schemeClr val="tx1"/>
                </a:solidFill>
                <a:latin typeface="Ubuntu"/>
              </a:rPr>
              <a:t>Early</a:t>
            </a:r>
            <a:r>
              <a:rPr lang="pl-PL" sz="1200">
                <a:solidFill>
                  <a:schemeClr val="tx1"/>
                </a:solidFill>
                <a:latin typeface="Ubuntu"/>
              </a:rPr>
              <a:t> Access</a:t>
            </a: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)</a:t>
            </a:r>
            <a:endParaRPr lang="pl-PL" sz="1200">
              <a:solidFill>
                <a:schemeClr val="bg1">
                  <a:lumMod val="50000"/>
                  <a:lumOff val="50000"/>
                </a:schemeClr>
              </a:solidFill>
              <a:latin typeface="Ubuntu" panose="020B0504030602030204" pitchFamily="34" charset="0"/>
            </a:endParaRPr>
          </a:p>
          <a:p>
            <a:pPr marL="179705" indent="-359410">
              <a:lnSpc>
                <a:spcPts val="1500"/>
              </a:lnSpc>
              <a:spcBef>
                <a:spcPts val="1400"/>
              </a:spcBef>
              <a:buClr>
                <a:schemeClr val="dk1"/>
              </a:buClr>
              <a:buSzPct val="80000"/>
              <a:buBlip>
                <a:blip r:embed="rId5"/>
              </a:buBlip>
            </a:pPr>
            <a:r>
              <a:rPr lang="pl-PL" sz="1200">
                <a:solidFill>
                  <a:schemeClr val="tx1">
                    <a:lumMod val="95000"/>
                  </a:schemeClr>
                </a:solidFill>
                <a:latin typeface="Ubuntu"/>
              </a:rPr>
              <a:t>Premium</a:t>
            </a: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"/>
              </a:rPr>
              <a:t> </a:t>
            </a:r>
            <a:r>
              <a:rPr lang="pl-PL" sz="1200">
                <a:solidFill>
                  <a:schemeClr val="tx1">
                    <a:lumMod val="95000"/>
                  </a:schemeClr>
                </a:solidFill>
                <a:latin typeface="Ubuntu"/>
              </a:rPr>
              <a:t>/ Digital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0136329-50AD-4BD5-B12E-39085F179B5F}"/>
              </a:ext>
            </a:extLst>
          </p:cNvPr>
          <p:cNvSpPr/>
          <p:nvPr/>
        </p:nvSpPr>
        <p:spPr>
          <a:xfrm>
            <a:off x="0" y="4863812"/>
            <a:ext cx="3837962" cy="18466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R="113663" algn="ctr">
              <a:spcAft>
                <a:spcPts val="1800"/>
              </a:spcAft>
            </a:pPr>
            <a:r>
              <a:rPr lang="pl-PL" sz="600">
                <a:solidFill>
                  <a:schemeClr val="bg1">
                    <a:lumMod val="10000"/>
                    <a:lumOff val="90000"/>
                    <a:alpha val="40000"/>
                  </a:schemeClr>
                </a:solidFill>
                <a:latin typeface="Ubuntu" panose="020B0604020202020204" charset="0"/>
                <a:ea typeface="Roboto"/>
                <a:cs typeface="Roboto"/>
                <a:sym typeface="Roboto"/>
              </a:rPr>
              <a:t>*</a:t>
            </a:r>
            <a:r>
              <a:rPr lang="en-US" sz="600">
                <a:solidFill>
                  <a:schemeClr val="bg1">
                    <a:lumMod val="10000"/>
                    <a:lumOff val="90000"/>
                    <a:alpha val="40000"/>
                  </a:schemeClr>
                </a:solidFill>
                <a:latin typeface="Ubuntu" panose="020B0604020202020204" charset="0"/>
                <a:ea typeface="Roboto"/>
                <a:cs typeface="Roboto"/>
                <a:sym typeface="Roboto"/>
              </a:rPr>
              <a:t>an illustrative concept that does not represent the final idea for the game</a:t>
            </a: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CFAB1423-34F9-44F6-A3A6-F5E8F63EEF33}"/>
              </a:ext>
            </a:extLst>
          </p:cNvPr>
          <p:cNvCxnSpPr>
            <a:cxnSpLocks/>
          </p:cNvCxnSpPr>
          <p:nvPr/>
        </p:nvCxnSpPr>
        <p:spPr>
          <a:xfrm>
            <a:off x="4200899" y="3231338"/>
            <a:ext cx="0" cy="1912163"/>
          </a:xfrm>
          <a:prstGeom prst="line">
            <a:avLst/>
          </a:prstGeom>
          <a:ln w="12700">
            <a:solidFill>
              <a:srgbClr val="598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a 33">
            <a:extLst>
              <a:ext uri="{FF2B5EF4-FFF2-40B4-BE49-F238E27FC236}">
                <a16:creationId xmlns:a16="http://schemas.microsoft.com/office/drawing/2014/main" id="{05393308-3A96-4000-9554-44EC49268F7E}"/>
              </a:ext>
            </a:extLst>
          </p:cNvPr>
          <p:cNvGrpSpPr/>
          <p:nvPr/>
        </p:nvGrpSpPr>
        <p:grpSpPr>
          <a:xfrm>
            <a:off x="4121305" y="2864909"/>
            <a:ext cx="1485000" cy="360000"/>
            <a:chOff x="223559" y="2354146"/>
            <a:chExt cx="2160000" cy="468000"/>
          </a:xfrm>
        </p:grpSpPr>
        <p:sp>
          <p:nvSpPr>
            <p:cNvPr id="35" name="Prostokąt zaokrąglony 68">
              <a:extLst>
                <a:ext uri="{FF2B5EF4-FFF2-40B4-BE49-F238E27FC236}">
                  <a16:creationId xmlns:a16="http://schemas.microsoft.com/office/drawing/2014/main" id="{27860BA0-C3B7-44A3-81D9-8F913E1B0F9A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598527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r>
                <a:rPr lang="pl-PL" sz="1200">
                  <a:solidFill>
                    <a:schemeClr val="tx1"/>
                  </a:solidFill>
                  <a:latin typeface="Ubuntu Medium" panose="020B0604030602030204" pitchFamily="34" charset="0"/>
                  <a:cs typeface="Calibri"/>
                </a:rPr>
                <a:t>Info</a:t>
              </a:r>
            </a:p>
          </p:txBody>
        </p:sp>
        <p:sp>
          <p:nvSpPr>
            <p:cNvPr id="36" name="Prostokąt zaokrąglony 67">
              <a:extLst>
                <a:ext uri="{FF2B5EF4-FFF2-40B4-BE49-F238E27FC236}">
                  <a16:creationId xmlns:a16="http://schemas.microsoft.com/office/drawing/2014/main" id="{5691AEA7-AAE8-4CF9-83B2-9772F51B0AEF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375117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 panose="020B0604030602030204" pitchFamily="34" charset="0"/>
                <a:cs typeface="Calibri"/>
              </a:endParaRPr>
            </a:p>
          </p:txBody>
        </p:sp>
      </p:grpSp>
      <p:sp>
        <p:nvSpPr>
          <p:cNvPr id="3" name="Google Shape;71;p15">
            <a:extLst>
              <a:ext uri="{FF2B5EF4-FFF2-40B4-BE49-F238E27FC236}">
                <a16:creationId xmlns:a16="http://schemas.microsoft.com/office/drawing/2014/main" id="{04EF3093-D753-4FA6-B10D-E0A7D8F4ACD5}"/>
              </a:ext>
            </a:extLst>
          </p:cNvPr>
          <p:cNvSpPr txBox="1">
            <a:spLocks/>
          </p:cNvSpPr>
          <p:nvPr/>
        </p:nvSpPr>
        <p:spPr>
          <a:xfrm>
            <a:off x="104022" y="279688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400">
                <a:solidFill>
                  <a:schemeClr val="bg1">
                    <a:lumMod val="90000"/>
                    <a:lumOff val="10000"/>
                  </a:schemeClr>
                </a:solidFill>
                <a:latin typeface="Ubuntu Medium"/>
              </a:rPr>
              <a:t> </a:t>
            </a:r>
            <a:r>
              <a:rPr lang="pl-PL" sz="1400">
                <a:solidFill>
                  <a:schemeClr val="tx1"/>
                </a:solidFill>
                <a:latin typeface="Ubuntu" panose="020B0504030602030204" pitchFamily="34" charset="0"/>
              </a:rPr>
              <a:t>FOREVER SKIES</a:t>
            </a:r>
            <a:endParaRPr lang="pl-PL" sz="1400">
              <a:solidFill>
                <a:schemeClr val="bg1">
                  <a:lumMod val="10000"/>
                  <a:lumOff val="9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614417D-9BB8-4802-AB6C-B1A990222744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598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A489931-29F0-4D0C-A5A7-35C55FEE7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32E6BBC-0A84-EF44-4885-6AC70CB61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31786" r="22416" b="30250"/>
          <a:stretch/>
        </p:blipFill>
        <p:spPr>
          <a:xfrm>
            <a:off x="4755182" y="1093851"/>
            <a:ext cx="3678305" cy="13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137;p20">
            <a:extLst>
              <a:ext uri="{FF2B5EF4-FFF2-40B4-BE49-F238E27FC236}">
                <a16:creationId xmlns:a16="http://schemas.microsoft.com/office/drawing/2014/main" id="{46DBEE5D-5C91-4D8C-A2F8-67F87920DF4A}"/>
              </a:ext>
            </a:extLst>
          </p:cNvPr>
          <p:cNvSpPr txBox="1"/>
          <p:nvPr/>
        </p:nvSpPr>
        <p:spPr>
          <a:xfrm>
            <a:off x="241006" y="2574759"/>
            <a:ext cx="8902995" cy="20453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705" indent="431800">
              <a:lnSpc>
                <a:spcPct val="115000"/>
              </a:lnSpc>
              <a:buBlip>
                <a:blip r:embed="rId4"/>
              </a:buBlip>
            </a:pPr>
            <a:r>
              <a:rPr lang="pl-PL" sz="36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rPr>
              <a:t>ZESPÓŁ</a:t>
            </a:r>
            <a:endParaRPr lang="en-US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21B6405-4F63-47D5-8066-F87E5E77DEC9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125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4BFA9F1-8AB2-4238-B19F-07CCAFE7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A1C2A3B3-2526-DB15-5E8B-7EFE426C6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Prostokąt zaokrąglony 89">
            <a:extLst>
              <a:ext uri="{FF2B5EF4-FFF2-40B4-BE49-F238E27FC236}">
                <a16:creationId xmlns:a16="http://schemas.microsoft.com/office/drawing/2014/main" id="{4818FE95-C171-600C-5401-FB8ED1AA7D91}"/>
              </a:ext>
            </a:extLst>
          </p:cNvPr>
          <p:cNvSpPr/>
          <p:nvPr/>
        </p:nvSpPr>
        <p:spPr>
          <a:xfrm>
            <a:off x="429353" y="2469059"/>
            <a:ext cx="8370094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sp>
        <p:nvSpPr>
          <p:cNvPr id="184" name="Prostokąt zaokrąglony 89">
            <a:extLst>
              <a:ext uri="{FF2B5EF4-FFF2-40B4-BE49-F238E27FC236}">
                <a16:creationId xmlns:a16="http://schemas.microsoft.com/office/drawing/2014/main" id="{46443D7F-8C8E-414F-BDF8-ED8EA9CE653F}"/>
              </a:ext>
            </a:extLst>
          </p:cNvPr>
          <p:cNvSpPr/>
          <p:nvPr/>
        </p:nvSpPr>
        <p:spPr>
          <a:xfrm>
            <a:off x="386955" y="3808575"/>
            <a:ext cx="8370094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pic>
        <p:nvPicPr>
          <p:cNvPr id="144" name="Picture 2">
            <a:extLst>
              <a:ext uri="{FF2B5EF4-FFF2-40B4-BE49-F238E27FC236}">
                <a16:creationId xmlns:a16="http://schemas.microsoft.com/office/drawing/2014/main" id="{91A1FEBB-1032-2124-7602-02034B9B3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9839" r="19107" b="35362"/>
          <a:stretch/>
        </p:blipFill>
        <p:spPr bwMode="auto">
          <a:xfrm>
            <a:off x="6324739" y="3659221"/>
            <a:ext cx="717434" cy="7375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Prostokąt zaokrąglony 89">
            <a:extLst>
              <a:ext uri="{FF2B5EF4-FFF2-40B4-BE49-F238E27FC236}">
                <a16:creationId xmlns:a16="http://schemas.microsoft.com/office/drawing/2014/main" id="{97EFF85A-F6A0-4767-9099-5A6CAE6CF902}"/>
              </a:ext>
            </a:extLst>
          </p:cNvPr>
          <p:cNvSpPr/>
          <p:nvPr/>
        </p:nvSpPr>
        <p:spPr>
          <a:xfrm>
            <a:off x="386955" y="979092"/>
            <a:ext cx="8370094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grpSp>
        <p:nvGrpSpPr>
          <p:cNvPr id="67" name="Grupa 66">
            <a:extLst>
              <a:ext uri="{FF2B5EF4-FFF2-40B4-BE49-F238E27FC236}">
                <a16:creationId xmlns:a16="http://schemas.microsoft.com/office/drawing/2014/main" id="{D0CD6B5B-526B-4F38-9463-F9268D8827B4}"/>
              </a:ext>
            </a:extLst>
          </p:cNvPr>
          <p:cNvGrpSpPr/>
          <p:nvPr/>
        </p:nvGrpSpPr>
        <p:grpSpPr>
          <a:xfrm>
            <a:off x="1762322" y="813017"/>
            <a:ext cx="1512000" cy="1128978"/>
            <a:chOff x="687383" y="707938"/>
            <a:chExt cx="1512000" cy="1128977"/>
          </a:xfrm>
        </p:grpSpPr>
        <p:sp>
          <p:nvSpPr>
            <p:cNvPr id="159" name="Elipsa 56">
              <a:extLst>
                <a:ext uri="{FF2B5EF4-FFF2-40B4-BE49-F238E27FC236}">
                  <a16:creationId xmlns:a16="http://schemas.microsoft.com/office/drawing/2014/main" id="{F18D9D30-F625-4DF3-A808-3B94B9730315}"/>
                </a:ext>
              </a:extLst>
            </p:cNvPr>
            <p:cNvSpPr/>
            <p:nvPr/>
          </p:nvSpPr>
          <p:spPr>
            <a:xfrm>
              <a:off x="1035963" y="707938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392B0105-2CC9-483E-A9F8-F212E3BA1633}"/>
                </a:ext>
              </a:extLst>
            </p:cNvPr>
            <p:cNvGrpSpPr/>
            <p:nvPr/>
          </p:nvGrpSpPr>
          <p:grpSpPr>
            <a:xfrm>
              <a:off x="687383" y="718312"/>
              <a:ext cx="1512000" cy="1118603"/>
              <a:chOff x="687383" y="718312"/>
              <a:chExt cx="1512000" cy="1118603"/>
            </a:xfrm>
          </p:grpSpPr>
          <p:sp>
            <p:nvSpPr>
              <p:cNvPr id="147" name="pole tekstowe 146">
                <a:extLst>
                  <a:ext uri="{FF2B5EF4-FFF2-40B4-BE49-F238E27FC236}">
                    <a16:creationId xmlns:a16="http://schemas.microsoft.com/office/drawing/2014/main" id="{6E60606B-3445-45BF-A965-B3DFF3606B35}"/>
                  </a:ext>
                </a:extLst>
              </p:cNvPr>
              <p:cNvSpPr txBox="1"/>
              <p:nvPr/>
            </p:nvSpPr>
            <p:spPr>
              <a:xfrm>
                <a:off x="687383" y="1436805"/>
                <a:ext cx="1512000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Andrzej Blumenfeld</a:t>
                </a:r>
              </a:p>
              <a:p>
                <a:pPr algn="ctr"/>
                <a:r>
                  <a:rPr lang="en-US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Gameplay Lead</a:t>
                </a:r>
              </a:p>
            </p:txBody>
          </p:sp>
          <p:grpSp>
            <p:nvGrpSpPr>
              <p:cNvPr id="19" name="Grupa 18">
                <a:extLst>
                  <a:ext uri="{FF2B5EF4-FFF2-40B4-BE49-F238E27FC236}">
                    <a16:creationId xmlns:a16="http://schemas.microsoft.com/office/drawing/2014/main" id="{D5043845-9EF0-4FF7-9C19-4050CF20CD9E}"/>
                  </a:ext>
                </a:extLst>
              </p:cNvPr>
              <p:cNvGrpSpPr/>
              <p:nvPr/>
            </p:nvGrpSpPr>
            <p:grpSpPr>
              <a:xfrm>
                <a:off x="1004357" y="718312"/>
                <a:ext cx="730793" cy="720000"/>
                <a:chOff x="507807" y="739075"/>
                <a:chExt cx="730793" cy="720000"/>
              </a:xfrm>
            </p:grpSpPr>
            <p:pic>
              <p:nvPicPr>
                <p:cNvPr id="79" name="Picture 2">
                  <a:extLst>
                    <a:ext uri="{FF2B5EF4-FFF2-40B4-BE49-F238E27FC236}">
                      <a16:creationId xmlns:a16="http://schemas.microsoft.com/office/drawing/2014/main" id="{DCF990DD-7FB8-4601-82EC-087E914CD2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807" y="739075"/>
                  <a:ext cx="730793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contourClr>
                    <a:srgbClr val="333333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Obraz 149">
                  <a:hlinkClick r:id="rId7"/>
                  <a:extLst>
                    <a:ext uri="{FF2B5EF4-FFF2-40B4-BE49-F238E27FC236}">
                      <a16:creationId xmlns:a16="http://schemas.microsoft.com/office/drawing/2014/main" id="{838018BB-055D-410D-B5EF-C53929E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4758" y="739075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5C73795F-80DF-4714-9CD8-45C2CF7B4586}"/>
              </a:ext>
            </a:extLst>
          </p:cNvPr>
          <p:cNvGrpSpPr/>
          <p:nvPr/>
        </p:nvGrpSpPr>
        <p:grpSpPr>
          <a:xfrm>
            <a:off x="226307" y="802377"/>
            <a:ext cx="1512000" cy="1141644"/>
            <a:chOff x="5658474" y="714457"/>
            <a:chExt cx="1512000" cy="1141644"/>
          </a:xfrm>
        </p:grpSpPr>
        <p:sp>
          <p:nvSpPr>
            <p:cNvPr id="165" name="Elipsa 56">
              <a:extLst>
                <a:ext uri="{FF2B5EF4-FFF2-40B4-BE49-F238E27FC236}">
                  <a16:creationId xmlns:a16="http://schemas.microsoft.com/office/drawing/2014/main" id="{E6310BB7-466F-49F6-8BC4-E0D77200E4C2}"/>
                </a:ext>
              </a:extLst>
            </p:cNvPr>
            <p:cNvSpPr/>
            <p:nvPr/>
          </p:nvSpPr>
          <p:spPr>
            <a:xfrm>
              <a:off x="6084927" y="714457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52" name="Grupa 51">
              <a:extLst>
                <a:ext uri="{FF2B5EF4-FFF2-40B4-BE49-F238E27FC236}">
                  <a16:creationId xmlns:a16="http://schemas.microsoft.com/office/drawing/2014/main" id="{3CD9B43A-8824-4DB2-B356-699B5F41101F}"/>
                </a:ext>
              </a:extLst>
            </p:cNvPr>
            <p:cNvGrpSpPr/>
            <p:nvPr/>
          </p:nvGrpSpPr>
          <p:grpSpPr>
            <a:xfrm>
              <a:off x="5658474" y="718312"/>
              <a:ext cx="1512000" cy="1137789"/>
              <a:chOff x="4536650" y="718312"/>
              <a:chExt cx="1512000" cy="1137789"/>
            </a:xfrm>
          </p:grpSpPr>
          <p:sp>
            <p:nvSpPr>
              <p:cNvPr id="127" name="pole tekstowe 126">
                <a:extLst>
                  <a:ext uri="{FF2B5EF4-FFF2-40B4-BE49-F238E27FC236}">
                    <a16:creationId xmlns:a16="http://schemas.microsoft.com/office/drawing/2014/main" id="{3C8C3E1E-BE7E-4591-8859-02C73549E573}"/>
                  </a:ext>
                </a:extLst>
              </p:cNvPr>
              <p:cNvSpPr txBox="1"/>
              <p:nvPr/>
            </p:nvSpPr>
            <p:spPr>
              <a:xfrm>
                <a:off x="4536650" y="1455991"/>
                <a:ext cx="1512000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Tomasz </a:t>
                </a:r>
                <a:r>
                  <a:rPr lang="en-US" sz="10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Wlazło</a:t>
                </a:r>
                <a:endParaRPr lang="en-US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en-US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Creative Director</a:t>
                </a:r>
              </a:p>
            </p:txBody>
          </p:sp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5D3EDB6B-5C59-4E8D-A0A5-F1D3F4717669}"/>
                  </a:ext>
                </a:extLst>
              </p:cNvPr>
              <p:cNvGrpSpPr/>
              <p:nvPr/>
            </p:nvGrpSpPr>
            <p:grpSpPr>
              <a:xfrm>
                <a:off x="4932650" y="718312"/>
                <a:ext cx="720000" cy="720000"/>
                <a:chOff x="4918079" y="740749"/>
                <a:chExt cx="720000" cy="720000"/>
              </a:xfrm>
            </p:grpSpPr>
            <p:pic>
              <p:nvPicPr>
                <p:cNvPr id="129" name="Obraz 49" descr="Obraz zawierający mężczyzna, osoba, wewnątrz, pozujący&#10;&#10;Opis wygenerowany przy bardzo wysokim poziomie pewności">
                  <a:extLst>
                    <a:ext uri="{FF2B5EF4-FFF2-40B4-BE49-F238E27FC236}">
                      <a16:creationId xmlns:a16="http://schemas.microsoft.com/office/drawing/2014/main" id="{FC0B2CB4-7B04-46A9-B9B0-035146A5E62A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9">
                  <a:grayscl/>
                </a:blip>
                <a:srcRect l="5503" t="-221" r="1422" b="7145"/>
                <a:stretch/>
              </p:blipFill>
              <p:spPr>
                <a:xfrm>
                  <a:off x="4918079" y="740749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30" name="Obraz 129">
                  <a:hlinkClick r:id="rId10"/>
                  <a:extLst>
                    <a:ext uri="{FF2B5EF4-FFF2-40B4-BE49-F238E27FC236}">
                      <a16:creationId xmlns:a16="http://schemas.microsoft.com/office/drawing/2014/main" id="{FF2A73CF-2E86-443D-BD62-6FB635B6A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4237" y="740749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BCB1E77E-CD2A-4E53-BD66-E9422BF19EA8}"/>
              </a:ext>
            </a:extLst>
          </p:cNvPr>
          <p:cNvGrpSpPr/>
          <p:nvPr/>
        </p:nvGrpSpPr>
        <p:grpSpPr>
          <a:xfrm>
            <a:off x="4405137" y="806995"/>
            <a:ext cx="1512000" cy="1139433"/>
            <a:chOff x="2795200" y="704176"/>
            <a:chExt cx="1512000" cy="1139433"/>
          </a:xfrm>
        </p:grpSpPr>
        <p:sp>
          <p:nvSpPr>
            <p:cNvPr id="163" name="Elipsa 56">
              <a:extLst>
                <a:ext uri="{FF2B5EF4-FFF2-40B4-BE49-F238E27FC236}">
                  <a16:creationId xmlns:a16="http://schemas.microsoft.com/office/drawing/2014/main" id="{B9F6697C-3C6E-4971-8A4B-005B2123B539}"/>
                </a:ext>
              </a:extLst>
            </p:cNvPr>
            <p:cNvSpPr/>
            <p:nvPr/>
          </p:nvSpPr>
          <p:spPr>
            <a:xfrm>
              <a:off x="3166997" y="704176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54" name="Grupa 53">
              <a:extLst>
                <a:ext uri="{FF2B5EF4-FFF2-40B4-BE49-F238E27FC236}">
                  <a16:creationId xmlns:a16="http://schemas.microsoft.com/office/drawing/2014/main" id="{A3EA1BBD-5D9B-45F7-94AB-0CA8D60D5CA6}"/>
                </a:ext>
              </a:extLst>
            </p:cNvPr>
            <p:cNvGrpSpPr/>
            <p:nvPr/>
          </p:nvGrpSpPr>
          <p:grpSpPr>
            <a:xfrm>
              <a:off x="2795200" y="718312"/>
              <a:ext cx="1512000" cy="1125297"/>
              <a:chOff x="2082064" y="718312"/>
              <a:chExt cx="1512000" cy="1125297"/>
            </a:xfrm>
          </p:grpSpPr>
          <p:sp>
            <p:nvSpPr>
              <p:cNvPr id="137" name="pole tekstowe 136">
                <a:extLst>
                  <a:ext uri="{FF2B5EF4-FFF2-40B4-BE49-F238E27FC236}">
                    <a16:creationId xmlns:a16="http://schemas.microsoft.com/office/drawing/2014/main" id="{FCAA63B7-F1E4-4B98-ABC2-44F7A1B09615}"/>
                  </a:ext>
                </a:extLst>
              </p:cNvPr>
              <p:cNvSpPr txBox="1"/>
              <p:nvPr/>
            </p:nvSpPr>
            <p:spPr>
              <a:xfrm>
                <a:off x="2082064" y="1443499"/>
                <a:ext cx="1512000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Wojciech </a:t>
                </a:r>
                <a:r>
                  <a:rPr lang="pl-PL" sz="10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Liwanowski</a:t>
                </a:r>
                <a:endParaRPr lang="pl-PL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pl-PL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Producer</a:t>
                </a:r>
              </a:p>
            </p:txBody>
          </p:sp>
          <p:grpSp>
            <p:nvGrpSpPr>
              <p:cNvPr id="22" name="Grupa 21">
                <a:extLst>
                  <a:ext uri="{FF2B5EF4-FFF2-40B4-BE49-F238E27FC236}">
                    <a16:creationId xmlns:a16="http://schemas.microsoft.com/office/drawing/2014/main" id="{A75E8988-2B39-4F0C-86AF-3B272199491B}"/>
                  </a:ext>
                </a:extLst>
              </p:cNvPr>
              <p:cNvGrpSpPr/>
              <p:nvPr/>
            </p:nvGrpSpPr>
            <p:grpSpPr>
              <a:xfrm>
                <a:off x="2424938" y="718312"/>
                <a:ext cx="720643" cy="720000"/>
                <a:chOff x="1910096" y="735042"/>
                <a:chExt cx="720643" cy="720000"/>
              </a:xfrm>
            </p:grpSpPr>
            <p:pic>
              <p:nvPicPr>
                <p:cNvPr id="86" name="Picture 4">
                  <a:extLst>
                    <a:ext uri="{FF2B5EF4-FFF2-40B4-BE49-F238E27FC236}">
                      <a16:creationId xmlns:a16="http://schemas.microsoft.com/office/drawing/2014/main" id="{697548C5-9D24-491E-A36C-05E71E5CE4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0096" y="735042"/>
                  <a:ext cx="720643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contourClr>
                    <a:srgbClr val="333333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0" name="Obraz 139">
                  <a:hlinkClick r:id="rId12"/>
                  <a:extLst>
                    <a:ext uri="{FF2B5EF4-FFF2-40B4-BE49-F238E27FC236}">
                      <a16:creationId xmlns:a16="http://schemas.microsoft.com/office/drawing/2014/main" id="{88541E56-EC0F-463B-911B-3196DFEB5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6897" y="735042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7" name="Google Shape;71;p15">
            <a:extLst>
              <a:ext uri="{FF2B5EF4-FFF2-40B4-BE49-F238E27FC236}">
                <a16:creationId xmlns:a16="http://schemas.microsoft.com/office/drawing/2014/main" id="{DB94DF4F-486A-44D6-8487-C3238190251B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ZESPÓŁ |</a:t>
            </a:r>
            <a:r>
              <a:rPr lang="pl-PL" sz="1200">
                <a:solidFill>
                  <a:schemeClr val="tx1"/>
                </a:solidFill>
                <a:latin typeface="Ubuntu Medium"/>
              </a:rPr>
              <a:t> </a:t>
            </a:r>
            <a:r>
              <a:rPr lang="pl-PL" sz="1200">
                <a:solidFill>
                  <a:schemeClr val="tx1"/>
                </a:solidFill>
                <a:latin typeface="Ubuntu Medium" panose="020B0604020202020204" charset="0"/>
              </a:rPr>
              <a:t> DEVELOPERSKI</a:t>
            </a:r>
            <a:endParaRPr lang="pl-PL" sz="1200">
              <a:solidFill>
                <a:schemeClr val="tx1"/>
              </a:solidFill>
              <a:latin typeface="Ubuntu Medium"/>
              <a:ea typeface="Roboto"/>
            </a:endParaRPr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01BA252-D549-42A9-8AB1-6C5622D3F55F}"/>
              </a:ext>
            </a:extLst>
          </p:cNvPr>
          <p:cNvGrpSpPr/>
          <p:nvPr/>
        </p:nvGrpSpPr>
        <p:grpSpPr>
          <a:xfrm>
            <a:off x="443106" y="3631687"/>
            <a:ext cx="1082348" cy="1162884"/>
            <a:chOff x="381069" y="2291277"/>
            <a:chExt cx="1082348" cy="1162884"/>
          </a:xfrm>
        </p:grpSpPr>
        <p:sp>
          <p:nvSpPr>
            <p:cNvPr id="167" name="Elipsa 56">
              <a:extLst>
                <a:ext uri="{FF2B5EF4-FFF2-40B4-BE49-F238E27FC236}">
                  <a16:creationId xmlns:a16="http://schemas.microsoft.com/office/drawing/2014/main" id="{D870B0B7-7E3A-466F-9931-F9F206F4B10D}"/>
                </a:ext>
              </a:extLst>
            </p:cNvPr>
            <p:cNvSpPr/>
            <p:nvPr/>
          </p:nvSpPr>
          <p:spPr>
            <a:xfrm>
              <a:off x="578855" y="2291277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5161A8B6-6258-4617-9179-C4E531C73D28}"/>
                </a:ext>
              </a:extLst>
            </p:cNvPr>
            <p:cNvGrpSpPr/>
            <p:nvPr/>
          </p:nvGrpSpPr>
          <p:grpSpPr>
            <a:xfrm>
              <a:off x="381069" y="2312280"/>
              <a:ext cx="1082348" cy="1141881"/>
              <a:chOff x="1406503" y="2274583"/>
              <a:chExt cx="1082348" cy="1141881"/>
            </a:xfrm>
          </p:grpSpPr>
          <p:sp>
            <p:nvSpPr>
              <p:cNvPr id="93" name="pole tekstowe 92">
                <a:extLst>
                  <a:ext uri="{FF2B5EF4-FFF2-40B4-BE49-F238E27FC236}">
                    <a16:creationId xmlns:a16="http://schemas.microsoft.com/office/drawing/2014/main" id="{E351795B-8B65-4EA5-9A8E-725A551133CC}"/>
                  </a:ext>
                </a:extLst>
              </p:cNvPr>
              <p:cNvSpPr txBox="1"/>
              <p:nvPr/>
            </p:nvSpPr>
            <p:spPr>
              <a:xfrm>
                <a:off x="1406503" y="3016354"/>
                <a:ext cx="1082348" cy="4001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Jacek </a:t>
                </a:r>
                <a:r>
                  <a:rPr lang="pl-PL" sz="10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Małyszek</a:t>
                </a:r>
                <a:endParaRPr lang="pl-PL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pl-PL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Programmer</a:t>
                </a:r>
              </a:p>
            </p:txBody>
          </p:sp>
          <p:grpSp>
            <p:nvGrpSpPr>
              <p:cNvPr id="36" name="Grupa 35">
                <a:extLst>
                  <a:ext uri="{FF2B5EF4-FFF2-40B4-BE49-F238E27FC236}">
                    <a16:creationId xmlns:a16="http://schemas.microsoft.com/office/drawing/2014/main" id="{AC928542-3FDD-43E0-BFD5-D3A9203D3186}"/>
                  </a:ext>
                </a:extLst>
              </p:cNvPr>
              <p:cNvGrpSpPr/>
              <p:nvPr/>
            </p:nvGrpSpPr>
            <p:grpSpPr>
              <a:xfrm>
                <a:off x="1587676" y="2274583"/>
                <a:ext cx="720000" cy="720000"/>
                <a:chOff x="1062734" y="2342901"/>
                <a:chExt cx="720000" cy="720000"/>
              </a:xfrm>
            </p:grpSpPr>
            <p:pic>
              <p:nvPicPr>
                <p:cNvPr id="95" name="Obraz 49" descr="Obraz zawierający zewnętrzne, osoba, budynek, kobieta&#10;&#10;Opis wygenerowany przy bardzo wysokim poziomie pewności">
                  <a:extLst>
                    <a:ext uri="{FF2B5EF4-FFF2-40B4-BE49-F238E27FC236}">
                      <a16:creationId xmlns:a16="http://schemas.microsoft.com/office/drawing/2014/main" id="{70022FAE-ADC5-4EE2-93B9-EA2D717C75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>
                  <a:grayscl/>
                </a:blip>
                <a:stretch>
                  <a:fillRect/>
                </a:stretch>
              </p:blipFill>
              <p:spPr>
                <a:xfrm>
                  <a:off x="1062734" y="2342901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96" name="Obraz 95">
                  <a:hlinkClick r:id="rId14"/>
                  <a:extLst>
                    <a:ext uri="{FF2B5EF4-FFF2-40B4-BE49-F238E27FC236}">
                      <a16:creationId xmlns:a16="http://schemas.microsoft.com/office/drawing/2014/main" id="{5E89165A-8B19-4F4F-B1DD-6E185A3E3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892" y="2342901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7" name="Grupa 76">
            <a:extLst>
              <a:ext uri="{FF2B5EF4-FFF2-40B4-BE49-F238E27FC236}">
                <a16:creationId xmlns:a16="http://schemas.microsoft.com/office/drawing/2014/main" id="{15D280CE-6322-4D50-AA9D-68F2CCC2E155}"/>
              </a:ext>
            </a:extLst>
          </p:cNvPr>
          <p:cNvGrpSpPr/>
          <p:nvPr/>
        </p:nvGrpSpPr>
        <p:grpSpPr>
          <a:xfrm>
            <a:off x="1667775" y="3641171"/>
            <a:ext cx="1452642" cy="1162884"/>
            <a:chOff x="1495848" y="2291277"/>
            <a:chExt cx="1452641" cy="1162884"/>
          </a:xfrm>
        </p:grpSpPr>
        <p:sp>
          <p:nvSpPr>
            <p:cNvPr id="168" name="Elipsa 56">
              <a:extLst>
                <a:ext uri="{FF2B5EF4-FFF2-40B4-BE49-F238E27FC236}">
                  <a16:creationId xmlns:a16="http://schemas.microsoft.com/office/drawing/2014/main" id="{9942F627-FC74-490C-934B-2F3E9DBE9A69}"/>
                </a:ext>
              </a:extLst>
            </p:cNvPr>
            <p:cNvSpPr/>
            <p:nvPr/>
          </p:nvSpPr>
          <p:spPr>
            <a:xfrm>
              <a:off x="1882156" y="2291277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DA43D730-A630-4DCC-9149-13D043371CA6}"/>
                </a:ext>
              </a:extLst>
            </p:cNvPr>
            <p:cNvGrpSpPr/>
            <p:nvPr/>
          </p:nvGrpSpPr>
          <p:grpSpPr>
            <a:xfrm>
              <a:off x="1495848" y="2312280"/>
              <a:ext cx="1452641" cy="1141881"/>
              <a:chOff x="2377724" y="2274583"/>
              <a:chExt cx="1452641" cy="1141881"/>
            </a:xfrm>
          </p:grpSpPr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27DD19F0-157B-4E4F-AD6A-338CACCB6D43}"/>
                  </a:ext>
                </a:extLst>
              </p:cNvPr>
              <p:cNvSpPr txBox="1"/>
              <p:nvPr/>
            </p:nvSpPr>
            <p:spPr>
              <a:xfrm>
                <a:off x="2377724" y="3016354"/>
                <a:ext cx="1452641" cy="4001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Katarzyna </a:t>
                </a:r>
                <a:r>
                  <a:rPr lang="pl-PL" sz="10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Niżałowska</a:t>
                </a:r>
                <a:endParaRPr lang="pl-PL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pl-PL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Programmer</a:t>
                </a:r>
              </a:p>
            </p:txBody>
          </p:sp>
          <p:grpSp>
            <p:nvGrpSpPr>
              <p:cNvPr id="37" name="Grupa 36">
                <a:extLst>
                  <a:ext uri="{FF2B5EF4-FFF2-40B4-BE49-F238E27FC236}">
                    <a16:creationId xmlns:a16="http://schemas.microsoft.com/office/drawing/2014/main" id="{436ABAAA-D7F5-42F7-9547-8024BD65AC94}"/>
                  </a:ext>
                </a:extLst>
              </p:cNvPr>
              <p:cNvGrpSpPr/>
              <p:nvPr/>
            </p:nvGrpSpPr>
            <p:grpSpPr>
              <a:xfrm>
                <a:off x="2744045" y="2274583"/>
                <a:ext cx="720000" cy="720000"/>
                <a:chOff x="2643192" y="2342901"/>
                <a:chExt cx="720000" cy="720000"/>
              </a:xfrm>
            </p:grpSpPr>
            <p:pic>
              <p:nvPicPr>
                <p:cNvPr id="100" name="Obraz 49" descr="Obraz zawierający osoba, odzież, czerwony, wewnątrz&#10;&#10;Opis wygenerowany przy bardzo wysokim poziomie pewności">
                  <a:extLst>
                    <a:ext uri="{FF2B5EF4-FFF2-40B4-BE49-F238E27FC236}">
                      <a16:creationId xmlns:a16="http://schemas.microsoft.com/office/drawing/2014/main" id="{F85375FA-E8CF-4165-AF0F-6B7799061915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5">
                  <a:grayscl/>
                </a:blip>
                <a:srcRect l="17047" r="22806" b="39854"/>
                <a:stretch/>
              </p:blipFill>
              <p:spPr>
                <a:xfrm>
                  <a:off x="2643192" y="2342901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01" name="Obraz 100">
                  <a:hlinkClick r:id="rId16"/>
                  <a:extLst>
                    <a:ext uri="{FF2B5EF4-FFF2-40B4-BE49-F238E27FC236}">
                      <a16:creationId xmlns:a16="http://schemas.microsoft.com/office/drawing/2014/main" id="{AEF2AA1D-6FDE-4AD1-9514-CBBC0A071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9349" y="2342901"/>
                  <a:ext cx="143843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565AFDFA-8837-41F8-8193-F019350F3937}"/>
              </a:ext>
            </a:extLst>
          </p:cNvPr>
          <p:cNvGrpSpPr/>
          <p:nvPr/>
        </p:nvGrpSpPr>
        <p:grpSpPr>
          <a:xfrm>
            <a:off x="3265579" y="3633274"/>
            <a:ext cx="1099981" cy="1161297"/>
            <a:chOff x="3097001" y="2292864"/>
            <a:chExt cx="1099981" cy="1161297"/>
          </a:xfrm>
        </p:grpSpPr>
        <p:sp>
          <p:nvSpPr>
            <p:cNvPr id="169" name="Elipsa 56">
              <a:extLst>
                <a:ext uri="{FF2B5EF4-FFF2-40B4-BE49-F238E27FC236}">
                  <a16:creationId xmlns:a16="http://schemas.microsoft.com/office/drawing/2014/main" id="{37681314-6FD3-487B-9BF5-861E9DA1519F}"/>
                </a:ext>
              </a:extLst>
            </p:cNvPr>
            <p:cNvSpPr/>
            <p:nvPr/>
          </p:nvSpPr>
          <p:spPr>
            <a:xfrm>
              <a:off x="3310151" y="2292864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7DAEC454-48F8-46F1-8DE5-69E8A9BBC091}"/>
                </a:ext>
              </a:extLst>
            </p:cNvPr>
            <p:cNvGrpSpPr/>
            <p:nvPr/>
          </p:nvGrpSpPr>
          <p:grpSpPr>
            <a:xfrm>
              <a:off x="3097001" y="2312280"/>
              <a:ext cx="1099981" cy="1141881"/>
              <a:chOff x="4486428" y="2274583"/>
              <a:chExt cx="1099981" cy="1141881"/>
            </a:xfrm>
          </p:grpSpPr>
          <p:sp>
            <p:nvSpPr>
              <p:cNvPr id="108" name="pole tekstowe 107">
                <a:extLst>
                  <a:ext uri="{FF2B5EF4-FFF2-40B4-BE49-F238E27FC236}">
                    <a16:creationId xmlns:a16="http://schemas.microsoft.com/office/drawing/2014/main" id="{B3D72AC2-6183-4619-8174-A4C4143D522D}"/>
                  </a:ext>
                </a:extLst>
              </p:cNvPr>
              <p:cNvSpPr txBox="1"/>
              <p:nvPr/>
            </p:nvSpPr>
            <p:spPr>
              <a:xfrm>
                <a:off x="4486428" y="3016354"/>
                <a:ext cx="1099981" cy="4001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Jakub Węglarz</a:t>
                </a:r>
              </a:p>
              <a:p>
                <a:pPr algn="ctr"/>
                <a:r>
                  <a:rPr lang="pl-PL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Level Designer</a:t>
                </a:r>
              </a:p>
            </p:txBody>
          </p:sp>
          <p:grpSp>
            <p:nvGrpSpPr>
              <p:cNvPr id="38" name="Grupa 37">
                <a:extLst>
                  <a:ext uri="{FF2B5EF4-FFF2-40B4-BE49-F238E27FC236}">
                    <a16:creationId xmlns:a16="http://schemas.microsoft.com/office/drawing/2014/main" id="{3A21260E-D5B0-474C-BFB2-F61A8242E9A2}"/>
                  </a:ext>
                </a:extLst>
              </p:cNvPr>
              <p:cNvGrpSpPr/>
              <p:nvPr/>
            </p:nvGrpSpPr>
            <p:grpSpPr>
              <a:xfrm>
                <a:off x="4676419" y="2274583"/>
                <a:ext cx="720000" cy="720000"/>
                <a:chOff x="4158808" y="2342901"/>
                <a:chExt cx="720000" cy="720000"/>
              </a:xfrm>
            </p:grpSpPr>
            <p:pic>
              <p:nvPicPr>
                <p:cNvPr id="110" name="Obraz 49">
                  <a:extLst>
                    <a:ext uri="{FF2B5EF4-FFF2-40B4-BE49-F238E27FC236}">
                      <a16:creationId xmlns:a16="http://schemas.microsoft.com/office/drawing/2014/main" id="{EF93C24D-CF4A-4DF5-86BE-950076CE2A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rcRect/>
                <a:stretch/>
              </p:blipFill>
              <p:spPr>
                <a:xfrm>
                  <a:off x="4158808" y="2342901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11" name="Obraz 110">
                  <a:hlinkClick r:id="rId18"/>
                  <a:extLst>
                    <a:ext uri="{FF2B5EF4-FFF2-40B4-BE49-F238E27FC236}">
                      <a16:creationId xmlns:a16="http://schemas.microsoft.com/office/drawing/2014/main" id="{EB819C3B-E512-48E8-BF65-95D90E69B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966" y="2342901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5" name="Grupa 84">
            <a:extLst>
              <a:ext uri="{FF2B5EF4-FFF2-40B4-BE49-F238E27FC236}">
                <a16:creationId xmlns:a16="http://schemas.microsoft.com/office/drawing/2014/main" id="{315F9C0A-D92A-4FE6-A315-7C97A115E694}"/>
              </a:ext>
            </a:extLst>
          </p:cNvPr>
          <p:cNvGrpSpPr/>
          <p:nvPr/>
        </p:nvGrpSpPr>
        <p:grpSpPr>
          <a:xfrm>
            <a:off x="333300" y="2208322"/>
            <a:ext cx="1301959" cy="1161297"/>
            <a:chOff x="4265462" y="2292864"/>
            <a:chExt cx="1301959" cy="1161297"/>
          </a:xfrm>
        </p:grpSpPr>
        <p:sp>
          <p:nvSpPr>
            <p:cNvPr id="170" name="Elipsa 56">
              <a:extLst>
                <a:ext uri="{FF2B5EF4-FFF2-40B4-BE49-F238E27FC236}">
                  <a16:creationId xmlns:a16="http://schemas.microsoft.com/office/drawing/2014/main" id="{4931E897-415D-44E7-886D-1ACE74D499BE}"/>
                </a:ext>
              </a:extLst>
            </p:cNvPr>
            <p:cNvSpPr/>
            <p:nvPr/>
          </p:nvSpPr>
          <p:spPr>
            <a:xfrm>
              <a:off x="4593890" y="2292864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D6B6C0CA-5E42-4069-B02F-840DAD57D673}"/>
                </a:ext>
              </a:extLst>
            </p:cNvPr>
            <p:cNvGrpSpPr/>
            <p:nvPr/>
          </p:nvGrpSpPr>
          <p:grpSpPr>
            <a:xfrm>
              <a:off x="4265462" y="2312280"/>
              <a:ext cx="1301959" cy="1141881"/>
              <a:chOff x="5637548" y="2274583"/>
              <a:chExt cx="1301959" cy="1141881"/>
            </a:xfrm>
          </p:grpSpPr>
          <p:sp>
            <p:nvSpPr>
              <p:cNvPr id="113" name="pole tekstowe 112">
                <a:extLst>
                  <a:ext uri="{FF2B5EF4-FFF2-40B4-BE49-F238E27FC236}">
                    <a16:creationId xmlns:a16="http://schemas.microsoft.com/office/drawing/2014/main" id="{6EF99D41-3BBA-4BCB-B553-D76C77EAC41B}"/>
                  </a:ext>
                </a:extLst>
              </p:cNvPr>
              <p:cNvSpPr txBox="1"/>
              <p:nvPr/>
            </p:nvSpPr>
            <p:spPr>
              <a:xfrm>
                <a:off x="5637548" y="3016354"/>
                <a:ext cx="1301959" cy="4001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Tomasz</a:t>
                </a:r>
                <a:r>
                  <a:rPr lang="en-US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 Borowiecki</a:t>
                </a:r>
              </a:p>
              <a:p>
                <a:pPr algn="ctr"/>
                <a:r>
                  <a:rPr lang="en-US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FX Artist</a:t>
                </a:r>
              </a:p>
            </p:txBody>
          </p:sp>
          <p:grpSp>
            <p:nvGrpSpPr>
              <p:cNvPr id="39" name="Grupa 38">
                <a:extLst>
                  <a:ext uri="{FF2B5EF4-FFF2-40B4-BE49-F238E27FC236}">
                    <a16:creationId xmlns:a16="http://schemas.microsoft.com/office/drawing/2014/main" id="{8F8FC57E-BC23-4462-8364-CE5BD1923A08}"/>
                  </a:ext>
                </a:extLst>
              </p:cNvPr>
              <p:cNvGrpSpPr/>
              <p:nvPr/>
            </p:nvGrpSpPr>
            <p:grpSpPr>
              <a:xfrm>
                <a:off x="5928527" y="2274583"/>
                <a:ext cx="720000" cy="720000"/>
                <a:chOff x="5595486" y="2336083"/>
                <a:chExt cx="720000" cy="720000"/>
              </a:xfrm>
            </p:grpSpPr>
            <p:pic>
              <p:nvPicPr>
                <p:cNvPr id="115" name="Obraz 49" descr="Obraz zawierający osoba, wewnątrz, mężczyzna, stół&#10;&#10;Opis wygenerowany przy bardzo wysokim poziomie pewności">
                  <a:extLst>
                    <a:ext uri="{FF2B5EF4-FFF2-40B4-BE49-F238E27FC236}">
                      <a16:creationId xmlns:a16="http://schemas.microsoft.com/office/drawing/2014/main" id="{7287DF2B-529B-4019-BD61-9E2F6827A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>
                  <a:grayscl/>
                </a:blip>
                <a:stretch>
                  <a:fillRect/>
                </a:stretch>
              </p:blipFill>
              <p:spPr>
                <a:xfrm>
                  <a:off x="5595486" y="2336083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16" name="Obraz 115">
                  <a:hlinkClick r:id="rId20"/>
                  <a:extLst>
                    <a:ext uri="{FF2B5EF4-FFF2-40B4-BE49-F238E27FC236}">
                      <a16:creationId xmlns:a16="http://schemas.microsoft.com/office/drawing/2014/main" id="{E1608064-2487-499C-ADE2-410E524B20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1644" y="2336083"/>
                  <a:ext cx="143842" cy="144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4F3750F7-E127-4562-9F66-D0C5837392CE}"/>
              </a:ext>
            </a:extLst>
          </p:cNvPr>
          <p:cNvGrpSpPr/>
          <p:nvPr/>
        </p:nvGrpSpPr>
        <p:grpSpPr>
          <a:xfrm>
            <a:off x="1940967" y="2193948"/>
            <a:ext cx="886782" cy="1128781"/>
            <a:chOff x="2911007" y="4787789"/>
            <a:chExt cx="1182377" cy="1505042"/>
          </a:xfrm>
        </p:grpSpPr>
        <p:grpSp>
          <p:nvGrpSpPr>
            <p:cNvPr id="179" name="Grupa 178">
              <a:extLst>
                <a:ext uri="{FF2B5EF4-FFF2-40B4-BE49-F238E27FC236}">
                  <a16:creationId xmlns:a16="http://schemas.microsoft.com/office/drawing/2014/main" id="{EDAE8604-7F31-432A-A74B-4211E06DD03A}"/>
                </a:ext>
              </a:extLst>
            </p:cNvPr>
            <p:cNvGrpSpPr/>
            <p:nvPr/>
          </p:nvGrpSpPr>
          <p:grpSpPr>
            <a:xfrm>
              <a:off x="2911007" y="4787789"/>
              <a:ext cx="1182377" cy="1505042"/>
              <a:chOff x="5863133" y="3704365"/>
              <a:chExt cx="886784" cy="1128781"/>
            </a:xfrm>
          </p:grpSpPr>
          <p:sp>
            <p:nvSpPr>
              <p:cNvPr id="176" name="Elipsa 56">
                <a:extLst>
                  <a:ext uri="{FF2B5EF4-FFF2-40B4-BE49-F238E27FC236}">
                    <a16:creationId xmlns:a16="http://schemas.microsoft.com/office/drawing/2014/main" id="{FA26A8B6-5FFD-4C67-8A48-0069B052AA15}"/>
                  </a:ext>
                </a:extLst>
              </p:cNvPr>
              <p:cNvSpPr/>
              <p:nvPr/>
            </p:nvSpPr>
            <p:spPr>
              <a:xfrm>
                <a:off x="5983272" y="3704365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65" name="Grupa 64">
                <a:extLst>
                  <a:ext uri="{FF2B5EF4-FFF2-40B4-BE49-F238E27FC236}">
                    <a16:creationId xmlns:a16="http://schemas.microsoft.com/office/drawing/2014/main" id="{2D531C2E-1396-4A5A-8FFF-1580837C6273}"/>
                  </a:ext>
                </a:extLst>
              </p:cNvPr>
              <p:cNvGrpSpPr/>
              <p:nvPr/>
            </p:nvGrpSpPr>
            <p:grpSpPr>
              <a:xfrm>
                <a:off x="5863133" y="3719324"/>
                <a:ext cx="886784" cy="1113822"/>
                <a:chOff x="5863133" y="3729592"/>
                <a:chExt cx="886784" cy="1113822"/>
              </a:xfrm>
            </p:grpSpPr>
            <p:sp>
              <p:nvSpPr>
                <p:cNvPr id="138" name="pole tekstowe 137">
                  <a:extLst>
                    <a:ext uri="{FF2B5EF4-FFF2-40B4-BE49-F238E27FC236}">
                      <a16:creationId xmlns:a16="http://schemas.microsoft.com/office/drawing/2014/main" id="{196CF567-591C-4595-AA53-EB6A8CE67EB6}"/>
                    </a:ext>
                  </a:extLst>
                </p:cNvPr>
                <p:cNvSpPr txBox="1"/>
                <p:nvPr/>
              </p:nvSpPr>
              <p:spPr>
                <a:xfrm>
                  <a:off x="5863133" y="4443304"/>
                  <a:ext cx="886784" cy="40011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 panose="020B0504030602030204" pitchFamily="34" charset="0"/>
                    </a:rPr>
                    <a:t>Anna Szefer</a:t>
                  </a:r>
                  <a:b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</a:br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  <a:t>3d Artist</a:t>
                  </a:r>
                  <a:endParaRPr lang="en-US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155" name="Owal 16">
                  <a:extLst>
                    <a:ext uri="{FF2B5EF4-FFF2-40B4-BE49-F238E27FC236}">
                      <a16:creationId xmlns:a16="http://schemas.microsoft.com/office/drawing/2014/main" id="{BCE1CF4F-101D-4FEE-872C-9B46789D6DAE}"/>
                    </a:ext>
                  </a:extLst>
                </p:cNvPr>
                <p:cNvSpPr/>
                <p:nvPr/>
              </p:nvSpPr>
              <p:spPr>
                <a:xfrm>
                  <a:off x="5946526" y="3729592"/>
                  <a:ext cx="720000" cy="720000"/>
                </a:xfrm>
                <a:prstGeom prst="ellipse">
                  <a:avLst/>
                </a:prstGeom>
                <a:solidFill>
                  <a:srgbClr val="005260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algn="ctr"/>
                  <a:endParaRPr lang="en-AU" sz="5400">
                    <a:solidFill>
                      <a:srgbClr val="006C7D"/>
                    </a:solidFill>
                    <a:latin typeface="Ubuntu" panose="020B0504030602030204" pitchFamily="3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pic>
          <p:nvPicPr>
            <p:cNvPr id="7" name="Obraz 6" descr="Obraz zawierający wewnątrz&#10;&#10;Opis wygenerowany automatycznie">
              <a:extLst>
                <a:ext uri="{FF2B5EF4-FFF2-40B4-BE49-F238E27FC236}">
                  <a16:creationId xmlns:a16="http://schemas.microsoft.com/office/drawing/2014/main" id="{A226C5BC-A2FE-46CF-AF01-5FA61AC34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  <a14:imgEffect>
                        <a14:brightnessContrast bright="-13000"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t="-959" r="15879" b="-959"/>
            <a:stretch/>
          </p:blipFill>
          <p:spPr>
            <a:xfrm rot="5400000">
              <a:off x="3022205" y="4797609"/>
              <a:ext cx="960001" cy="95999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82F49BE5-D7EE-4761-A739-AEAC78D469FA}"/>
              </a:ext>
            </a:extLst>
          </p:cNvPr>
          <p:cNvGrpSpPr/>
          <p:nvPr/>
        </p:nvGrpSpPr>
        <p:grpSpPr>
          <a:xfrm>
            <a:off x="3282191" y="800481"/>
            <a:ext cx="1063112" cy="1145947"/>
            <a:chOff x="7347760" y="710154"/>
            <a:chExt cx="1063112" cy="1145947"/>
          </a:xfrm>
        </p:grpSpPr>
        <p:sp>
          <p:nvSpPr>
            <p:cNvPr id="166" name="Elipsa 56">
              <a:extLst>
                <a:ext uri="{FF2B5EF4-FFF2-40B4-BE49-F238E27FC236}">
                  <a16:creationId xmlns:a16="http://schemas.microsoft.com/office/drawing/2014/main" id="{DE099516-57D9-430A-AAB2-A6BCB54641D6}"/>
                </a:ext>
              </a:extLst>
            </p:cNvPr>
            <p:cNvSpPr/>
            <p:nvPr/>
          </p:nvSpPr>
          <p:spPr>
            <a:xfrm>
              <a:off x="7553794" y="710154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37E5E51E-EC8E-45DB-8E17-1C1E9EC861BB}"/>
                </a:ext>
              </a:extLst>
            </p:cNvPr>
            <p:cNvGrpSpPr/>
            <p:nvPr/>
          </p:nvGrpSpPr>
          <p:grpSpPr>
            <a:xfrm>
              <a:off x="7347760" y="718312"/>
              <a:ext cx="1063112" cy="1137789"/>
              <a:chOff x="6498674" y="718312"/>
              <a:chExt cx="1063112" cy="1137789"/>
            </a:xfrm>
          </p:grpSpPr>
          <p:sp>
            <p:nvSpPr>
              <p:cNvPr id="103" name="pole tekstowe 102">
                <a:extLst>
                  <a:ext uri="{FF2B5EF4-FFF2-40B4-BE49-F238E27FC236}">
                    <a16:creationId xmlns:a16="http://schemas.microsoft.com/office/drawing/2014/main" id="{CF67E6D1-FA3C-492D-B959-F9FD53F3202E}"/>
                  </a:ext>
                </a:extLst>
              </p:cNvPr>
              <p:cNvSpPr txBox="1"/>
              <p:nvPr/>
            </p:nvSpPr>
            <p:spPr>
              <a:xfrm>
                <a:off x="6498674" y="1455991"/>
                <a:ext cx="1063112" cy="4001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Mateusz Majda</a:t>
                </a:r>
              </a:p>
              <a:p>
                <a:pPr algn="ctr"/>
                <a:r>
                  <a:rPr lang="pl-PL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Art </a:t>
                </a:r>
                <a:r>
                  <a:rPr lang="pl-PL" sz="1000" b="1" err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Lead</a:t>
                </a:r>
                <a:endParaRPr lang="pl-PL" sz="10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 panose="020B0504030602030204" pitchFamily="34" charset="0"/>
                </a:endParaRPr>
              </a:p>
            </p:txBody>
          </p:sp>
          <p:grpSp>
            <p:nvGrpSpPr>
              <p:cNvPr id="35" name="Grupa 34">
                <a:extLst>
                  <a:ext uri="{FF2B5EF4-FFF2-40B4-BE49-F238E27FC236}">
                    <a16:creationId xmlns:a16="http://schemas.microsoft.com/office/drawing/2014/main" id="{DE20AAE8-6266-4BC3-B6D2-AC800210699A}"/>
                  </a:ext>
                </a:extLst>
              </p:cNvPr>
              <p:cNvGrpSpPr/>
              <p:nvPr/>
            </p:nvGrpSpPr>
            <p:grpSpPr>
              <a:xfrm>
                <a:off x="6670231" y="718312"/>
                <a:ext cx="720000" cy="720000"/>
                <a:chOff x="6407529" y="682586"/>
                <a:chExt cx="720000" cy="720000"/>
              </a:xfrm>
            </p:grpSpPr>
            <p:pic>
              <p:nvPicPr>
                <p:cNvPr id="105" name="Obraz 49" descr="Obraz zawierający osoba, pozujący, zdjęcie, wewnątrz&#10;&#10;Opis wygenerowany przy bardzo wysokim poziomie pewności">
                  <a:extLst>
                    <a:ext uri="{FF2B5EF4-FFF2-40B4-BE49-F238E27FC236}">
                      <a16:creationId xmlns:a16="http://schemas.microsoft.com/office/drawing/2014/main" id="{18336A81-5485-40E2-AFF9-BAC48D461AF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07529" y="682586"/>
                  <a:ext cx="720000" cy="7200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06" name="Obraz 105">
                  <a:hlinkClick r:id="rId24"/>
                  <a:extLst>
                    <a:ext uri="{FF2B5EF4-FFF2-40B4-BE49-F238E27FC236}">
                      <a16:creationId xmlns:a16="http://schemas.microsoft.com/office/drawing/2014/main" id="{B8B0FB64-E010-4E06-88AD-CE744DE81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3686" y="682586"/>
                  <a:ext cx="143843" cy="144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7" name="Prostokąt 96">
            <a:extLst>
              <a:ext uri="{FF2B5EF4-FFF2-40B4-BE49-F238E27FC236}">
                <a16:creationId xmlns:a16="http://schemas.microsoft.com/office/drawing/2014/main" id="{BF394D9E-555E-4870-83AF-8C6191D1092B}"/>
              </a:ext>
            </a:extLst>
          </p:cNvPr>
          <p:cNvSpPr/>
          <p:nvPr/>
        </p:nvSpPr>
        <p:spPr>
          <a:xfrm>
            <a:off x="8433488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99" name="Obraz 98">
            <a:extLst>
              <a:ext uri="{FF2B5EF4-FFF2-40B4-BE49-F238E27FC236}">
                <a16:creationId xmlns:a16="http://schemas.microsoft.com/office/drawing/2014/main" id="{7137BCBB-DD3A-4C3C-B5E0-542AF3DB42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grpSp>
        <p:nvGrpSpPr>
          <p:cNvPr id="102" name="Grupa 101">
            <a:extLst>
              <a:ext uri="{FF2B5EF4-FFF2-40B4-BE49-F238E27FC236}">
                <a16:creationId xmlns:a16="http://schemas.microsoft.com/office/drawing/2014/main" id="{E6A104A0-7378-4F33-961E-276F76C012F1}"/>
              </a:ext>
            </a:extLst>
          </p:cNvPr>
          <p:cNvGrpSpPr/>
          <p:nvPr/>
        </p:nvGrpSpPr>
        <p:grpSpPr>
          <a:xfrm>
            <a:off x="4380734" y="2167451"/>
            <a:ext cx="1512000" cy="1318572"/>
            <a:chOff x="6116467" y="792197"/>
            <a:chExt cx="1512000" cy="1318572"/>
          </a:xfrm>
        </p:grpSpPr>
        <p:grpSp>
          <p:nvGrpSpPr>
            <p:cNvPr id="104" name="Grupa 103">
              <a:extLst>
                <a:ext uri="{FF2B5EF4-FFF2-40B4-BE49-F238E27FC236}">
                  <a16:creationId xmlns:a16="http://schemas.microsoft.com/office/drawing/2014/main" id="{9943B0A0-A47E-4179-8BBD-2DEB8615CE1F}"/>
                </a:ext>
              </a:extLst>
            </p:cNvPr>
            <p:cNvGrpSpPr/>
            <p:nvPr/>
          </p:nvGrpSpPr>
          <p:grpSpPr>
            <a:xfrm>
              <a:off x="6116467" y="792197"/>
              <a:ext cx="1512000" cy="1318572"/>
              <a:chOff x="7038640" y="2289477"/>
              <a:chExt cx="1512000" cy="1318572"/>
            </a:xfrm>
          </p:grpSpPr>
          <p:sp>
            <p:nvSpPr>
              <p:cNvPr id="112" name="Elipsa 56">
                <a:extLst>
                  <a:ext uri="{FF2B5EF4-FFF2-40B4-BE49-F238E27FC236}">
                    <a16:creationId xmlns:a16="http://schemas.microsoft.com/office/drawing/2014/main" id="{F5ACFC9A-F820-47AF-B774-F9D2C427AD04}"/>
                  </a:ext>
                </a:extLst>
              </p:cNvPr>
              <p:cNvSpPr/>
              <p:nvPr/>
            </p:nvSpPr>
            <p:spPr>
              <a:xfrm>
                <a:off x="7465865" y="2289477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14" name="Grupa 113">
                <a:extLst>
                  <a:ext uri="{FF2B5EF4-FFF2-40B4-BE49-F238E27FC236}">
                    <a16:creationId xmlns:a16="http://schemas.microsoft.com/office/drawing/2014/main" id="{0C66E721-1347-4F08-A711-9508D29796FF}"/>
                  </a:ext>
                </a:extLst>
              </p:cNvPr>
              <p:cNvGrpSpPr/>
              <p:nvPr/>
            </p:nvGrpSpPr>
            <p:grpSpPr>
              <a:xfrm>
                <a:off x="7038640" y="2299742"/>
                <a:ext cx="1512000" cy="1308307"/>
                <a:chOff x="7656363" y="696897"/>
                <a:chExt cx="1512000" cy="1308307"/>
              </a:xfrm>
            </p:grpSpPr>
            <p:sp>
              <p:nvSpPr>
                <p:cNvPr id="117" name="pole tekstowe 116">
                  <a:extLst>
                    <a:ext uri="{FF2B5EF4-FFF2-40B4-BE49-F238E27FC236}">
                      <a16:creationId xmlns:a16="http://schemas.microsoft.com/office/drawing/2014/main" id="{5C812911-B987-4D93-9D18-72E0155BEE37}"/>
                    </a:ext>
                  </a:extLst>
                </p:cNvPr>
                <p:cNvSpPr txBox="1"/>
                <p:nvPr/>
              </p:nvSpPr>
              <p:spPr>
                <a:xfrm>
                  <a:off x="7656363" y="1451206"/>
                  <a:ext cx="1512000" cy="55399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/>
                    </a:rPr>
                    <a:t>Paweł Błaszczak</a:t>
                  </a:r>
                  <a:endPara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endParaRPr>
                </a:p>
                <a:p>
                  <a:pPr algn="ctr"/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Composer + Sound Designer</a:t>
                  </a:r>
                  <a:endParaRPr lang="pl-PL" sz="100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pic>
              <p:nvPicPr>
                <p:cNvPr id="119" name="Obraz 105">
                  <a:hlinkClick r:id="rId26"/>
                  <a:extLst>
                    <a:ext uri="{FF2B5EF4-FFF2-40B4-BE49-F238E27FC236}">
                      <a16:creationId xmlns:a16="http://schemas.microsoft.com/office/drawing/2014/main" id="{7E1349FE-779C-43C8-B2E9-6C147A93E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57177" y="696897"/>
                  <a:ext cx="143843" cy="144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9" name="Picture 2" descr="Może być zdjęciem przedstawiającym 1 osoba, w budynku i tekst „oland”">
              <a:extLst>
                <a:ext uri="{FF2B5EF4-FFF2-40B4-BE49-F238E27FC236}">
                  <a16:creationId xmlns:a16="http://schemas.microsoft.com/office/drawing/2014/main" id="{CD3DCDF3-EB6B-47F8-8495-31B2215C6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0" t="14928" r="37488" b="52479"/>
            <a:stretch/>
          </p:blipFill>
          <p:spPr bwMode="auto">
            <a:xfrm>
              <a:off x="6543692" y="815000"/>
              <a:ext cx="678865" cy="69789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" name="Grupa 130">
            <a:extLst>
              <a:ext uri="{FF2B5EF4-FFF2-40B4-BE49-F238E27FC236}">
                <a16:creationId xmlns:a16="http://schemas.microsoft.com/office/drawing/2014/main" id="{AB4ED82E-48D1-4C10-B914-7C00BE3BFD8B}"/>
              </a:ext>
            </a:extLst>
          </p:cNvPr>
          <p:cNvGrpSpPr/>
          <p:nvPr/>
        </p:nvGrpSpPr>
        <p:grpSpPr>
          <a:xfrm>
            <a:off x="4540945" y="3658282"/>
            <a:ext cx="1353256" cy="1128781"/>
            <a:chOff x="2600036" y="4787789"/>
            <a:chExt cx="1804342" cy="1505042"/>
          </a:xfrm>
        </p:grpSpPr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B6A37B4C-290B-4FEB-953A-7F09D3404E20}"/>
                </a:ext>
              </a:extLst>
            </p:cNvPr>
            <p:cNvGrpSpPr/>
            <p:nvPr/>
          </p:nvGrpSpPr>
          <p:grpSpPr>
            <a:xfrm>
              <a:off x="2600036" y="4787789"/>
              <a:ext cx="1804342" cy="1505042"/>
              <a:chOff x="5629899" y="3704365"/>
              <a:chExt cx="1353257" cy="1128781"/>
            </a:xfrm>
          </p:grpSpPr>
          <p:sp>
            <p:nvSpPr>
              <p:cNvPr id="135" name="Elipsa 56">
                <a:extLst>
                  <a:ext uri="{FF2B5EF4-FFF2-40B4-BE49-F238E27FC236}">
                    <a16:creationId xmlns:a16="http://schemas.microsoft.com/office/drawing/2014/main" id="{0F26E1DA-B997-4D82-898F-79928570B193}"/>
                  </a:ext>
                </a:extLst>
              </p:cNvPr>
              <p:cNvSpPr/>
              <p:nvPr/>
            </p:nvSpPr>
            <p:spPr>
              <a:xfrm>
                <a:off x="5983272" y="3704365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36" name="Grupa 135">
                <a:extLst>
                  <a:ext uri="{FF2B5EF4-FFF2-40B4-BE49-F238E27FC236}">
                    <a16:creationId xmlns:a16="http://schemas.microsoft.com/office/drawing/2014/main" id="{A5E964C4-7AB6-4F0E-88C0-BE559FB6B59C}"/>
                  </a:ext>
                </a:extLst>
              </p:cNvPr>
              <p:cNvGrpSpPr/>
              <p:nvPr/>
            </p:nvGrpSpPr>
            <p:grpSpPr>
              <a:xfrm>
                <a:off x="5629899" y="3719324"/>
                <a:ext cx="1353257" cy="1113822"/>
                <a:chOff x="5629899" y="3729592"/>
                <a:chExt cx="1353257" cy="1113822"/>
              </a:xfrm>
            </p:grpSpPr>
            <p:sp>
              <p:nvSpPr>
                <p:cNvPr id="139" name="pole tekstowe 138">
                  <a:extLst>
                    <a:ext uri="{FF2B5EF4-FFF2-40B4-BE49-F238E27FC236}">
                      <a16:creationId xmlns:a16="http://schemas.microsoft.com/office/drawing/2014/main" id="{4209814A-7E2C-4F75-91B2-410D1419B3FD}"/>
                    </a:ext>
                  </a:extLst>
                </p:cNvPr>
                <p:cNvSpPr txBox="1"/>
                <p:nvPr/>
              </p:nvSpPr>
              <p:spPr>
                <a:xfrm>
                  <a:off x="5629899" y="4443304"/>
                  <a:ext cx="1353257" cy="40011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 panose="020B0504030602030204" pitchFamily="34" charset="0"/>
                    </a:rPr>
                    <a:t>Magda Skruch</a:t>
                  </a:r>
                  <a:b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</a:br>
                  <a:r>
                    <a:rPr lang="pl-PL" sz="1000" b="1" err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  <a:t>Narrative</a:t>
                  </a:r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  <a:t> Designer</a:t>
                  </a:r>
                  <a:endParaRPr lang="en-US" sz="10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142" name="Owal 16">
                  <a:extLst>
                    <a:ext uri="{FF2B5EF4-FFF2-40B4-BE49-F238E27FC236}">
                      <a16:creationId xmlns:a16="http://schemas.microsoft.com/office/drawing/2014/main" id="{8D86076F-7719-4124-9EA9-D8C882D8E698}"/>
                    </a:ext>
                  </a:extLst>
                </p:cNvPr>
                <p:cNvSpPr/>
                <p:nvPr/>
              </p:nvSpPr>
              <p:spPr>
                <a:xfrm>
                  <a:off x="5946526" y="3729592"/>
                  <a:ext cx="720000" cy="720000"/>
                </a:xfrm>
                <a:prstGeom prst="ellipse">
                  <a:avLst/>
                </a:prstGeom>
                <a:solidFill>
                  <a:srgbClr val="005260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algn="ctr"/>
                  <a:endParaRPr lang="en-AU" sz="5400">
                    <a:solidFill>
                      <a:srgbClr val="006C7D"/>
                    </a:solidFill>
                    <a:latin typeface="Ubuntu" panose="020B0504030602030204" pitchFamily="3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pic>
          <p:nvPicPr>
            <p:cNvPr id="134" name="Obraz 133">
              <a:extLst>
                <a:ext uri="{FF2B5EF4-FFF2-40B4-BE49-F238E27FC236}">
                  <a16:creationId xmlns:a16="http://schemas.microsoft.com/office/drawing/2014/main" id="{FE458E1A-FEAA-4735-B3A1-A45EE38F9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10899" b="10899"/>
            <a:stretch/>
          </p:blipFill>
          <p:spPr>
            <a:xfrm>
              <a:off x="3022205" y="4797609"/>
              <a:ext cx="960000" cy="95999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DEDFE-7CA1-400F-877F-9A0FCBAF6E18}"/>
              </a:ext>
            </a:extLst>
          </p:cNvPr>
          <p:cNvGrpSpPr/>
          <p:nvPr/>
        </p:nvGrpSpPr>
        <p:grpSpPr>
          <a:xfrm>
            <a:off x="3206426" y="2209171"/>
            <a:ext cx="1136850" cy="1128781"/>
            <a:chOff x="6180722" y="3623819"/>
            <a:chExt cx="1136850" cy="1128781"/>
          </a:xfrm>
        </p:grpSpPr>
        <p:grpSp>
          <p:nvGrpSpPr>
            <p:cNvPr id="143" name="Grupa 142">
              <a:extLst>
                <a:ext uri="{FF2B5EF4-FFF2-40B4-BE49-F238E27FC236}">
                  <a16:creationId xmlns:a16="http://schemas.microsoft.com/office/drawing/2014/main" id="{F1EBB5E3-70DD-4304-BB45-F4DAAC682A7A}"/>
                </a:ext>
              </a:extLst>
            </p:cNvPr>
            <p:cNvGrpSpPr/>
            <p:nvPr/>
          </p:nvGrpSpPr>
          <p:grpSpPr>
            <a:xfrm>
              <a:off x="6180722" y="3623819"/>
              <a:ext cx="1136850" cy="1128781"/>
              <a:chOff x="2744298" y="4787789"/>
              <a:chExt cx="1515799" cy="1505042"/>
            </a:xfrm>
          </p:grpSpPr>
          <p:grpSp>
            <p:nvGrpSpPr>
              <p:cNvPr id="145" name="Grupa 144">
                <a:extLst>
                  <a:ext uri="{FF2B5EF4-FFF2-40B4-BE49-F238E27FC236}">
                    <a16:creationId xmlns:a16="http://schemas.microsoft.com/office/drawing/2014/main" id="{EFEAFC8C-0C6D-499E-B8F6-36A34F26257A}"/>
                  </a:ext>
                </a:extLst>
              </p:cNvPr>
              <p:cNvGrpSpPr/>
              <p:nvPr/>
            </p:nvGrpSpPr>
            <p:grpSpPr>
              <a:xfrm>
                <a:off x="2744298" y="4787789"/>
                <a:ext cx="1515799" cy="1505042"/>
                <a:chOff x="5738102" y="3704365"/>
                <a:chExt cx="1136851" cy="1128781"/>
              </a:xfrm>
            </p:grpSpPr>
            <p:sp>
              <p:nvSpPr>
                <p:cNvPr id="148" name="Elipsa 56">
                  <a:extLst>
                    <a:ext uri="{FF2B5EF4-FFF2-40B4-BE49-F238E27FC236}">
                      <a16:creationId xmlns:a16="http://schemas.microsoft.com/office/drawing/2014/main" id="{F27DA4B0-3DBC-44FC-9F92-959B92A2B82B}"/>
                    </a:ext>
                  </a:extLst>
                </p:cNvPr>
                <p:cNvSpPr/>
                <p:nvPr/>
              </p:nvSpPr>
              <p:spPr>
                <a:xfrm>
                  <a:off x="5983272" y="3704365"/>
                  <a:ext cx="756000" cy="756000"/>
                </a:xfrm>
                <a:prstGeom prst="ellipse">
                  <a:avLst/>
                </a:prstGeom>
                <a:solidFill>
                  <a:srgbClr val="006C7D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algn="ctr"/>
                  <a:endParaRPr lang="pl-PL" sz="100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149" name="Grupa 148">
                  <a:extLst>
                    <a:ext uri="{FF2B5EF4-FFF2-40B4-BE49-F238E27FC236}">
                      <a16:creationId xmlns:a16="http://schemas.microsoft.com/office/drawing/2014/main" id="{D5126E84-DC91-45DA-8583-8165A2F2EDE6}"/>
                    </a:ext>
                  </a:extLst>
                </p:cNvPr>
                <p:cNvGrpSpPr/>
                <p:nvPr/>
              </p:nvGrpSpPr>
              <p:grpSpPr>
                <a:xfrm>
                  <a:off x="5738102" y="3719324"/>
                  <a:ext cx="1136851" cy="1113822"/>
                  <a:chOff x="5738102" y="3729592"/>
                  <a:chExt cx="1136851" cy="1113822"/>
                </a:xfrm>
              </p:grpSpPr>
              <p:sp>
                <p:nvSpPr>
                  <p:cNvPr id="151" name="pole tekstowe 150">
                    <a:extLst>
                      <a:ext uri="{FF2B5EF4-FFF2-40B4-BE49-F238E27FC236}">
                        <a16:creationId xmlns:a16="http://schemas.microsoft.com/office/drawing/2014/main" id="{B935EE60-BB9F-4D03-87DD-B7404348D9A2}"/>
                      </a:ext>
                    </a:extLst>
                  </p:cNvPr>
                  <p:cNvSpPr txBox="1"/>
                  <p:nvPr/>
                </p:nvSpPr>
                <p:spPr>
                  <a:xfrm>
                    <a:off x="5738102" y="4443304"/>
                    <a:ext cx="113685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 algn="ctr"/>
                    <a:r>
                      <a:rPr lang="pl-PL" sz="100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latin typeface="Ubuntu" panose="020B0504030602030204" pitchFamily="34" charset="0"/>
                      </a:rPr>
                      <a:t>Wacław Wysocki</a:t>
                    </a:r>
                    <a:br>
                      <a:rPr lang="pl-PL" sz="1000" b="1">
                        <a:solidFill>
                          <a:schemeClr val="bg1">
                            <a:lumMod val="10000"/>
                            <a:lumOff val="90000"/>
                          </a:schemeClr>
                        </a:solidFill>
                        <a:latin typeface="Ubuntu" panose="020B0504030602030204" pitchFamily="34" charset="0"/>
                      </a:rPr>
                    </a:br>
                    <a:r>
                      <a:rPr lang="pl-PL" sz="1000" b="1" err="1">
                        <a:solidFill>
                          <a:schemeClr val="bg1">
                            <a:lumMod val="10000"/>
                            <a:lumOff val="90000"/>
                          </a:schemeClr>
                        </a:solidFill>
                        <a:latin typeface="Ubuntu" panose="020B0504030602030204" pitchFamily="34" charset="0"/>
                      </a:rPr>
                      <a:t>Concept</a:t>
                    </a:r>
                    <a:r>
                      <a:rPr lang="pl-PL" sz="1000" b="1">
                        <a:solidFill>
                          <a:schemeClr val="bg1">
                            <a:lumMod val="10000"/>
                            <a:lumOff val="90000"/>
                          </a:schemeClr>
                        </a:solidFill>
                        <a:latin typeface="Ubuntu" panose="020B0504030602030204" pitchFamily="34" charset="0"/>
                      </a:rPr>
                      <a:t> Artist</a:t>
                    </a:r>
                    <a:endParaRPr lang="en-US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endParaRPr>
                  </a:p>
                </p:txBody>
              </p:sp>
              <p:sp>
                <p:nvSpPr>
                  <p:cNvPr id="152" name="Owal 16">
                    <a:extLst>
                      <a:ext uri="{FF2B5EF4-FFF2-40B4-BE49-F238E27FC236}">
                        <a16:creationId xmlns:a16="http://schemas.microsoft.com/office/drawing/2014/main" id="{BB745955-6148-4841-85C4-5F5656483DE3}"/>
                      </a:ext>
                    </a:extLst>
                  </p:cNvPr>
                  <p:cNvSpPr/>
                  <p:nvPr/>
                </p:nvSpPr>
                <p:spPr>
                  <a:xfrm>
                    <a:off x="5946526" y="3729592"/>
                    <a:ext cx="720000" cy="720000"/>
                  </a:xfrm>
                  <a:prstGeom prst="ellipse">
                    <a:avLst/>
                  </a:prstGeom>
                  <a:solidFill>
                    <a:srgbClr val="005260"/>
                  </a:solidFill>
                  <a:ln w="15875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spcFirstLastPara="1" wrap="square" lIns="91425" tIns="91425" rIns="91425" bIns="91425" rtlCol="0" anchor="ctr" anchorCtr="0">
                    <a:noAutofit/>
                  </a:bodyPr>
                  <a:lstStyle/>
                  <a:p>
                    <a:pPr algn="ctr"/>
                    <a:endParaRPr lang="en-AU" sz="5400">
                      <a:solidFill>
                        <a:srgbClr val="006C7D"/>
                      </a:solidFill>
                      <a:latin typeface="Ubuntu" panose="020B0504030602030204" pitchFamily="34" charset="0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pic>
            <p:nvPicPr>
              <p:cNvPr id="146" name="Obraz 145" descr="A picture containing glasses, person, person, staring&#10;&#10;Description automatically generated">
                <a:extLst>
                  <a:ext uri="{FF2B5EF4-FFF2-40B4-BE49-F238E27FC236}">
                    <a16:creationId xmlns:a16="http://schemas.microsoft.com/office/drawing/2014/main" id="{714779E9-F1FD-4AB4-80FB-81CCC2C5A2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t="9283" b="9283"/>
              <a:stretch/>
            </p:blipFill>
            <p:spPr>
              <a:xfrm>
                <a:off x="3022206" y="4797609"/>
                <a:ext cx="959999" cy="960000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</p:grpSp>
        <p:pic>
          <p:nvPicPr>
            <p:cNvPr id="3" name="Obraz 115">
              <a:hlinkClick r:id="rId31"/>
              <a:extLst>
                <a:ext uri="{FF2B5EF4-FFF2-40B4-BE49-F238E27FC236}">
                  <a16:creationId xmlns:a16="http://schemas.microsoft.com/office/drawing/2014/main" id="{942E37E2-38F3-47D3-A305-F2B31C86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966" y="3630469"/>
              <a:ext cx="143842" cy="144000"/>
            </a:xfrm>
            <a:prstGeom prst="rect">
              <a:avLst/>
            </a:prstGeom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9A036ACB-8CC9-43ED-9E4A-1100F326FAE9}"/>
              </a:ext>
            </a:extLst>
          </p:cNvPr>
          <p:cNvGrpSpPr/>
          <p:nvPr/>
        </p:nvGrpSpPr>
        <p:grpSpPr>
          <a:xfrm>
            <a:off x="5968543" y="750266"/>
            <a:ext cx="1512000" cy="1166001"/>
            <a:chOff x="4516619" y="785795"/>
            <a:chExt cx="1512000" cy="1166000"/>
          </a:xfrm>
        </p:grpSpPr>
        <p:sp>
          <p:nvSpPr>
            <p:cNvPr id="157" name="Elipsa 56">
              <a:extLst>
                <a:ext uri="{FF2B5EF4-FFF2-40B4-BE49-F238E27FC236}">
                  <a16:creationId xmlns:a16="http://schemas.microsoft.com/office/drawing/2014/main" id="{79C99C9C-781C-4C8D-934E-4071622A3D82}"/>
                </a:ext>
              </a:extLst>
            </p:cNvPr>
            <p:cNvSpPr/>
            <p:nvPr/>
          </p:nvSpPr>
          <p:spPr>
            <a:xfrm>
              <a:off x="4865542" y="826661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pole tekstowe 122">
              <a:extLst>
                <a:ext uri="{FF2B5EF4-FFF2-40B4-BE49-F238E27FC236}">
                  <a16:creationId xmlns:a16="http://schemas.microsoft.com/office/drawing/2014/main" id="{CB075726-3A8F-41A9-9A47-1AD40C718AEB}"/>
                </a:ext>
              </a:extLst>
            </p:cNvPr>
            <p:cNvSpPr txBox="1"/>
            <p:nvPr/>
          </p:nvSpPr>
          <p:spPr>
            <a:xfrm>
              <a:off x="4516619" y="1551685"/>
              <a:ext cx="151200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Radosław </a:t>
              </a:r>
              <a:r>
                <a:rPr lang="pl-PL" sz="1000" err="1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rPr>
                <a:t>Pasternicki</a:t>
              </a:r>
              <a:endParaRPr lang="pl-PL" sz="10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  <a:p>
              <a:pPr algn="ctr"/>
              <a:r>
                <a:rPr lang="pl-PL" sz="10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 panose="020B0504030602030204" pitchFamily="34" charset="0"/>
                </a:rPr>
                <a:t>Producer</a:t>
              </a:r>
            </a:p>
          </p:txBody>
        </p:sp>
        <p:pic>
          <p:nvPicPr>
            <p:cNvPr id="1028" name="Picture 4" descr="Może być zdjęciem przedstawiającym 1 osoba">
              <a:extLst>
                <a:ext uri="{FF2B5EF4-FFF2-40B4-BE49-F238E27FC236}">
                  <a16:creationId xmlns:a16="http://schemas.microsoft.com/office/drawing/2014/main" id="{E9A1AC94-FFF4-4DFE-B6A5-D8653A1B8F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9" t="26170" r="15758" b="38"/>
            <a:stretch/>
          </p:blipFill>
          <p:spPr bwMode="auto">
            <a:xfrm>
              <a:off x="4774409" y="785795"/>
              <a:ext cx="770610" cy="77061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Obraz 187">
              <a:hlinkClick r:id="rId33"/>
              <a:extLst>
                <a:ext uri="{FF2B5EF4-FFF2-40B4-BE49-F238E27FC236}">
                  <a16:creationId xmlns:a16="http://schemas.microsoft.com/office/drawing/2014/main" id="{316B82F7-6C0A-4AB5-ADB3-E23D678E2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294" y="826498"/>
              <a:ext cx="143842" cy="144000"/>
            </a:xfrm>
            <a:prstGeom prst="rect">
              <a:avLst/>
            </a:prstGeom>
          </p:spPr>
        </p:pic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F8256CF6-D1F7-B174-5E55-C79B6D190CD7}"/>
              </a:ext>
            </a:extLst>
          </p:cNvPr>
          <p:cNvGrpSpPr/>
          <p:nvPr/>
        </p:nvGrpSpPr>
        <p:grpSpPr>
          <a:xfrm>
            <a:off x="5930743" y="3620102"/>
            <a:ext cx="1512001" cy="1174356"/>
            <a:chOff x="7676299" y="696897"/>
            <a:chExt cx="1512000" cy="1174354"/>
          </a:xfrm>
        </p:grpSpPr>
        <p:sp>
          <p:nvSpPr>
            <p:cNvPr id="133" name="pole tekstowe 132">
              <a:extLst>
                <a:ext uri="{FF2B5EF4-FFF2-40B4-BE49-F238E27FC236}">
                  <a16:creationId xmlns:a16="http://schemas.microsoft.com/office/drawing/2014/main" id="{7B28C357-FDA9-F348-242B-822B82CE7869}"/>
                </a:ext>
              </a:extLst>
            </p:cNvPr>
            <p:cNvSpPr txBox="1"/>
            <p:nvPr/>
          </p:nvSpPr>
          <p:spPr>
            <a:xfrm>
              <a:off x="7676299" y="1471142"/>
              <a:ext cx="1512000" cy="4001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10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/>
                </a:rPr>
                <a:t>Adrian Fik</a:t>
              </a:r>
              <a:endParaRPr lang="pl-PL" sz="1000">
                <a:solidFill>
                  <a:schemeClr val="bg1">
                    <a:lumMod val="50000"/>
                    <a:lumOff val="50000"/>
                  </a:schemeClr>
                </a:solidFill>
                <a:latin typeface="Ubuntu" panose="020B0504030602030204" pitchFamily="34" charset="0"/>
              </a:endParaRPr>
            </a:p>
            <a:p>
              <a:pPr algn="ctr"/>
              <a:r>
                <a:rPr lang="pl-PL" sz="1000" b="1">
                  <a:solidFill>
                    <a:schemeClr val="bg1">
                      <a:lumMod val="10000"/>
                      <a:lumOff val="90000"/>
                    </a:schemeClr>
                  </a:solidFill>
                  <a:latin typeface="Ubuntu"/>
                </a:rPr>
                <a:t>3d Artist</a:t>
              </a:r>
              <a:endParaRPr lang="pl-PL" sz="10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</a:endParaRPr>
            </a:p>
          </p:txBody>
        </p:sp>
        <p:pic>
          <p:nvPicPr>
            <p:cNvPr id="141" name="Obraz 105">
              <a:hlinkClick r:id="rId34"/>
              <a:extLst>
                <a:ext uri="{FF2B5EF4-FFF2-40B4-BE49-F238E27FC236}">
                  <a16:creationId xmlns:a16="http://schemas.microsoft.com/office/drawing/2014/main" id="{1936FB85-7536-7C15-4AC3-58190223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177" y="696897"/>
              <a:ext cx="143843" cy="144000"/>
            </a:xfrm>
            <a:prstGeom prst="rect">
              <a:avLst/>
            </a:prstGeom>
          </p:spPr>
        </p:pic>
      </p:grpSp>
      <p:grpSp>
        <p:nvGrpSpPr>
          <p:cNvPr id="156" name="Grupa 155">
            <a:extLst>
              <a:ext uri="{FF2B5EF4-FFF2-40B4-BE49-F238E27FC236}">
                <a16:creationId xmlns:a16="http://schemas.microsoft.com/office/drawing/2014/main" id="{532B905E-98EE-7529-3CAA-10091A86A9F3}"/>
              </a:ext>
            </a:extLst>
          </p:cNvPr>
          <p:cNvGrpSpPr/>
          <p:nvPr/>
        </p:nvGrpSpPr>
        <p:grpSpPr>
          <a:xfrm>
            <a:off x="5978505" y="2119089"/>
            <a:ext cx="1512000" cy="1220163"/>
            <a:chOff x="6162984" y="796527"/>
            <a:chExt cx="1512000" cy="1220161"/>
          </a:xfrm>
        </p:grpSpPr>
        <p:grpSp>
          <p:nvGrpSpPr>
            <p:cNvPr id="158" name="Grupa 157">
              <a:extLst>
                <a:ext uri="{FF2B5EF4-FFF2-40B4-BE49-F238E27FC236}">
                  <a16:creationId xmlns:a16="http://schemas.microsoft.com/office/drawing/2014/main" id="{85CD7660-753B-309A-87AB-019F0CD02FBE}"/>
                </a:ext>
              </a:extLst>
            </p:cNvPr>
            <p:cNvGrpSpPr/>
            <p:nvPr/>
          </p:nvGrpSpPr>
          <p:grpSpPr>
            <a:xfrm>
              <a:off x="6162984" y="796527"/>
              <a:ext cx="1512000" cy="1220161"/>
              <a:chOff x="7085157" y="2293807"/>
              <a:chExt cx="1512000" cy="1220161"/>
            </a:xfrm>
          </p:grpSpPr>
          <p:sp>
            <p:nvSpPr>
              <p:cNvPr id="161" name="Elipsa 56">
                <a:extLst>
                  <a:ext uri="{FF2B5EF4-FFF2-40B4-BE49-F238E27FC236}">
                    <a16:creationId xmlns:a16="http://schemas.microsoft.com/office/drawing/2014/main" id="{C687B01C-4286-5457-20A7-1AC0764AB73B}"/>
                  </a:ext>
                </a:extLst>
              </p:cNvPr>
              <p:cNvSpPr/>
              <p:nvPr/>
            </p:nvSpPr>
            <p:spPr>
              <a:xfrm>
                <a:off x="7497595" y="2345119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4" name="Grupa 163">
                <a:extLst>
                  <a:ext uri="{FF2B5EF4-FFF2-40B4-BE49-F238E27FC236}">
                    <a16:creationId xmlns:a16="http://schemas.microsoft.com/office/drawing/2014/main" id="{E87A4F20-60F4-08FC-3B6F-FCD6428B6EA2}"/>
                  </a:ext>
                </a:extLst>
              </p:cNvPr>
              <p:cNvGrpSpPr/>
              <p:nvPr/>
            </p:nvGrpSpPr>
            <p:grpSpPr>
              <a:xfrm>
                <a:off x="7085157" y="2293807"/>
                <a:ext cx="1512000" cy="1220161"/>
                <a:chOff x="7702880" y="690962"/>
                <a:chExt cx="1512000" cy="1220161"/>
              </a:xfrm>
            </p:grpSpPr>
            <p:sp>
              <p:nvSpPr>
                <p:cNvPr id="171" name="pole tekstowe 170">
                  <a:extLst>
                    <a:ext uri="{FF2B5EF4-FFF2-40B4-BE49-F238E27FC236}">
                      <a16:creationId xmlns:a16="http://schemas.microsoft.com/office/drawing/2014/main" id="{B9E37A57-610B-2452-EBBB-B8EEF86BE272}"/>
                    </a:ext>
                  </a:extLst>
                </p:cNvPr>
                <p:cNvSpPr txBox="1"/>
                <p:nvPr/>
              </p:nvSpPr>
              <p:spPr>
                <a:xfrm>
                  <a:off x="7702880" y="1511014"/>
                  <a:ext cx="1512000" cy="4001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/>
                    </a:rPr>
                    <a:t>Kamil Jamiołkowski</a:t>
                  </a:r>
                  <a:endPara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endParaRPr>
                </a:p>
                <a:p>
                  <a:pPr algn="ctr"/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UI/UX Designer</a:t>
                  </a:r>
                  <a:endParaRPr lang="pl-PL" sz="100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pic>
              <p:nvPicPr>
                <p:cNvPr id="172" name="Obraz 105">
                  <a:hlinkClick r:id="rId35"/>
                  <a:extLst>
                    <a:ext uri="{FF2B5EF4-FFF2-40B4-BE49-F238E27FC236}">
                      <a16:creationId xmlns:a16="http://schemas.microsoft.com/office/drawing/2014/main" id="{6D4AE6F7-8FB8-2428-A842-BE7622E8AE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1253" y="690962"/>
                  <a:ext cx="143843" cy="144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60" name="Picture 2">
              <a:extLst>
                <a:ext uri="{FF2B5EF4-FFF2-40B4-BE49-F238E27FC236}">
                  <a16:creationId xmlns:a16="http://schemas.microsoft.com/office/drawing/2014/main" id="{75879C32-CDAE-6E13-6166-051E14FF0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t="3271" r="14111" b="37638"/>
            <a:stretch/>
          </p:blipFill>
          <p:spPr bwMode="auto">
            <a:xfrm>
              <a:off x="6484496" y="806836"/>
              <a:ext cx="756000" cy="77718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8" name="Grupa 177">
            <a:extLst>
              <a:ext uri="{FF2B5EF4-FFF2-40B4-BE49-F238E27FC236}">
                <a16:creationId xmlns:a16="http://schemas.microsoft.com/office/drawing/2014/main" id="{A1AC49C1-55BE-8E97-C720-8C605D2D5904}"/>
              </a:ext>
            </a:extLst>
          </p:cNvPr>
          <p:cNvGrpSpPr/>
          <p:nvPr/>
        </p:nvGrpSpPr>
        <p:grpSpPr>
          <a:xfrm>
            <a:off x="7446355" y="3617897"/>
            <a:ext cx="1512000" cy="1180291"/>
            <a:chOff x="6109822" y="796527"/>
            <a:chExt cx="1512000" cy="1180289"/>
          </a:xfrm>
        </p:grpSpPr>
        <p:grpSp>
          <p:nvGrpSpPr>
            <p:cNvPr id="180" name="Grupa 179">
              <a:extLst>
                <a:ext uri="{FF2B5EF4-FFF2-40B4-BE49-F238E27FC236}">
                  <a16:creationId xmlns:a16="http://schemas.microsoft.com/office/drawing/2014/main" id="{51A53A30-5CBC-7679-64AD-A9B2B3B7FDAB}"/>
                </a:ext>
              </a:extLst>
            </p:cNvPr>
            <p:cNvGrpSpPr/>
            <p:nvPr/>
          </p:nvGrpSpPr>
          <p:grpSpPr>
            <a:xfrm>
              <a:off x="6109822" y="796527"/>
              <a:ext cx="1512000" cy="1180289"/>
              <a:chOff x="7031995" y="2293807"/>
              <a:chExt cx="1512000" cy="1180289"/>
            </a:xfrm>
          </p:grpSpPr>
          <p:sp>
            <p:nvSpPr>
              <p:cNvPr id="185" name="Elipsa 56">
                <a:extLst>
                  <a:ext uri="{FF2B5EF4-FFF2-40B4-BE49-F238E27FC236}">
                    <a16:creationId xmlns:a16="http://schemas.microsoft.com/office/drawing/2014/main" id="{FA27B124-8BEA-BD93-3934-B131C0B5267B}"/>
                  </a:ext>
                </a:extLst>
              </p:cNvPr>
              <p:cNvSpPr/>
              <p:nvPr/>
            </p:nvSpPr>
            <p:spPr>
              <a:xfrm>
                <a:off x="7479888" y="2341023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86" name="Grupa 185">
                <a:extLst>
                  <a:ext uri="{FF2B5EF4-FFF2-40B4-BE49-F238E27FC236}">
                    <a16:creationId xmlns:a16="http://schemas.microsoft.com/office/drawing/2014/main" id="{C7F60BA0-717B-AEAE-A5E3-DC3D33A3CF45}"/>
                  </a:ext>
                </a:extLst>
              </p:cNvPr>
              <p:cNvGrpSpPr/>
              <p:nvPr/>
            </p:nvGrpSpPr>
            <p:grpSpPr>
              <a:xfrm>
                <a:off x="7031995" y="2293807"/>
                <a:ext cx="1512000" cy="1180289"/>
                <a:chOff x="7649718" y="690962"/>
                <a:chExt cx="1512000" cy="1180289"/>
              </a:xfrm>
            </p:grpSpPr>
            <p:sp>
              <p:nvSpPr>
                <p:cNvPr id="187" name="pole tekstowe 186">
                  <a:extLst>
                    <a:ext uri="{FF2B5EF4-FFF2-40B4-BE49-F238E27FC236}">
                      <a16:creationId xmlns:a16="http://schemas.microsoft.com/office/drawing/2014/main" id="{924B0F0F-1323-916D-486A-27003C7B8AF5}"/>
                    </a:ext>
                  </a:extLst>
                </p:cNvPr>
                <p:cNvSpPr txBox="1"/>
                <p:nvPr/>
              </p:nvSpPr>
              <p:spPr>
                <a:xfrm>
                  <a:off x="7649718" y="1471142"/>
                  <a:ext cx="1512000" cy="4001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/>
                    </a:rPr>
                    <a:t>Tiago Baltazar</a:t>
                  </a:r>
                  <a:endPara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endParaRPr>
                </a:p>
                <a:p>
                  <a:pPr algn="ctr"/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Programmer</a:t>
                  </a:r>
                  <a:endParaRPr lang="pl-PL" sz="100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pic>
              <p:nvPicPr>
                <p:cNvPr id="190" name="Obraz 105">
                  <a:hlinkClick r:id="rId37"/>
                  <a:extLst>
                    <a:ext uri="{FF2B5EF4-FFF2-40B4-BE49-F238E27FC236}">
                      <a16:creationId xmlns:a16="http://schemas.microsoft.com/office/drawing/2014/main" id="{4DC11B1B-DD4A-B9CE-CBBA-24AE388FF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1253" y="690962"/>
                  <a:ext cx="143843" cy="144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1" name="Picture 2">
              <a:extLst>
                <a:ext uri="{FF2B5EF4-FFF2-40B4-BE49-F238E27FC236}">
                  <a16:creationId xmlns:a16="http://schemas.microsoft.com/office/drawing/2014/main" id="{B7763468-71A8-3765-260B-53C7BBC04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-1111" r="10678" b="13259"/>
            <a:stretch/>
          </p:blipFill>
          <p:spPr bwMode="auto">
            <a:xfrm>
              <a:off x="6484496" y="840063"/>
              <a:ext cx="756000" cy="77718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9303ADC6-2B7B-4E02-9F5A-F88A5759656F}"/>
              </a:ext>
            </a:extLst>
          </p:cNvPr>
          <p:cNvGrpSpPr/>
          <p:nvPr/>
        </p:nvGrpSpPr>
        <p:grpSpPr>
          <a:xfrm>
            <a:off x="7415987" y="2097803"/>
            <a:ext cx="1512000" cy="1240099"/>
            <a:chOff x="6116467" y="796527"/>
            <a:chExt cx="1512000" cy="1240097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D69C71E8-34E1-EDA3-9E8E-C2C38EB076A3}"/>
                </a:ext>
              </a:extLst>
            </p:cNvPr>
            <p:cNvGrpSpPr/>
            <p:nvPr/>
          </p:nvGrpSpPr>
          <p:grpSpPr>
            <a:xfrm>
              <a:off x="6116467" y="796527"/>
              <a:ext cx="1512000" cy="1240097"/>
              <a:chOff x="7038640" y="2293807"/>
              <a:chExt cx="1512000" cy="1240097"/>
            </a:xfrm>
          </p:grpSpPr>
          <p:sp>
            <p:nvSpPr>
              <p:cNvPr id="10" name="Elipsa 56">
                <a:extLst>
                  <a:ext uri="{FF2B5EF4-FFF2-40B4-BE49-F238E27FC236}">
                    <a16:creationId xmlns:a16="http://schemas.microsoft.com/office/drawing/2014/main" id="{EB612A30-D909-E634-5249-3998D7AEF6AE}"/>
                  </a:ext>
                </a:extLst>
              </p:cNvPr>
              <p:cNvSpPr/>
              <p:nvPr/>
            </p:nvSpPr>
            <p:spPr>
              <a:xfrm>
                <a:off x="7476534" y="2369790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10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9A21E4BF-ABBC-5CB5-263B-F47F7ADC33F6}"/>
                  </a:ext>
                </a:extLst>
              </p:cNvPr>
              <p:cNvGrpSpPr/>
              <p:nvPr/>
            </p:nvGrpSpPr>
            <p:grpSpPr>
              <a:xfrm>
                <a:off x="7038640" y="2293807"/>
                <a:ext cx="1512000" cy="1240097"/>
                <a:chOff x="7656363" y="690962"/>
                <a:chExt cx="1512000" cy="1240097"/>
              </a:xfrm>
            </p:grpSpPr>
            <p:sp>
              <p:nvSpPr>
                <p:cNvPr id="12" name="pole tekstowe 11">
                  <a:extLst>
                    <a:ext uri="{FF2B5EF4-FFF2-40B4-BE49-F238E27FC236}">
                      <a16:creationId xmlns:a16="http://schemas.microsoft.com/office/drawing/2014/main" id="{C881610D-48E3-EC7D-25F7-B756E15B10F7}"/>
                    </a:ext>
                  </a:extLst>
                </p:cNvPr>
                <p:cNvSpPr txBox="1"/>
                <p:nvPr/>
              </p:nvSpPr>
              <p:spPr>
                <a:xfrm>
                  <a:off x="7656363" y="1530950"/>
                  <a:ext cx="1512000" cy="4001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pl-PL" sz="10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/>
                    </a:rPr>
                    <a:t>Michalina Wojna</a:t>
                  </a:r>
                  <a:endParaRPr lang="pl-PL" sz="10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endParaRPr>
                </a:p>
                <a:p>
                  <a:pPr algn="ctr"/>
                  <a:r>
                    <a:rPr lang="pl-PL" sz="1000" b="1" err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Concept</a:t>
                  </a:r>
                  <a:r>
                    <a:rPr lang="pl-PL" sz="10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 </a:t>
                  </a:r>
                  <a:r>
                    <a:rPr lang="pl-PL" sz="1000" b="1" err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Arist</a:t>
                  </a:r>
                  <a:endParaRPr lang="pl-PL" sz="100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pic>
              <p:nvPicPr>
                <p:cNvPr id="13" name="Obraz 105">
                  <a:hlinkClick r:id="rId39"/>
                  <a:extLst>
                    <a:ext uri="{FF2B5EF4-FFF2-40B4-BE49-F238E27FC236}">
                      <a16:creationId xmlns:a16="http://schemas.microsoft.com/office/drawing/2014/main" id="{1371CA05-9251-0DCA-CD8C-9B652105DB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1253" y="690962"/>
                  <a:ext cx="143843" cy="144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23B59E6-6EF0-FFF7-C4B8-E887C3194A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/>
            <a:srcRect l="-5394" t="10211" r="-5754" b="25194"/>
            <a:stretch/>
          </p:blipFill>
          <p:spPr bwMode="auto">
            <a:xfrm>
              <a:off x="6484496" y="806836"/>
              <a:ext cx="756000" cy="77718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651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5E0B7D09-DE70-42E8-890C-A3A25CB6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7" name="Google Shape;71;p15">
            <a:extLst>
              <a:ext uri="{FF2B5EF4-FFF2-40B4-BE49-F238E27FC236}">
                <a16:creationId xmlns:a16="http://schemas.microsoft.com/office/drawing/2014/main" id="{DB94DF4F-486A-44D6-8487-C3238190251B}"/>
              </a:ext>
            </a:extLst>
          </p:cNvPr>
          <p:cNvSpPr txBox="1">
            <a:spLocks/>
          </p:cNvSpPr>
          <p:nvPr/>
        </p:nvSpPr>
        <p:spPr>
          <a:xfrm>
            <a:off x="295635" y="259431"/>
            <a:ext cx="8536666" cy="24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1200">
                <a:solidFill>
                  <a:schemeClr val="bg1">
                    <a:lumMod val="50000"/>
                    <a:lumOff val="50000"/>
                  </a:schemeClr>
                </a:solidFill>
                <a:latin typeface="Ubuntu Medium"/>
              </a:rPr>
              <a:t>ZESPÓŁ | </a:t>
            </a: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Ubuntu Medium"/>
              </a:rPr>
              <a:t>MARKETING I ADMINISTRACJA</a:t>
            </a: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Ubuntu" panose="020B0604020202020204" charset="0"/>
              <a:ea typeface="Roboto"/>
            </a:endParaRPr>
          </a:p>
        </p:txBody>
      </p:sp>
      <p:sp>
        <p:nvSpPr>
          <p:cNvPr id="143" name="Prostokąt zaokrąglony 90">
            <a:extLst>
              <a:ext uri="{FF2B5EF4-FFF2-40B4-BE49-F238E27FC236}">
                <a16:creationId xmlns:a16="http://schemas.microsoft.com/office/drawing/2014/main" id="{5A783016-53EE-4147-A999-FFB8F78A6688}"/>
              </a:ext>
            </a:extLst>
          </p:cNvPr>
          <p:cNvSpPr/>
          <p:nvPr/>
        </p:nvSpPr>
        <p:spPr>
          <a:xfrm>
            <a:off x="1819710" y="1390155"/>
            <a:ext cx="6876246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grpSp>
        <p:nvGrpSpPr>
          <p:cNvPr id="153" name="Grupa 152">
            <a:extLst>
              <a:ext uri="{FF2B5EF4-FFF2-40B4-BE49-F238E27FC236}">
                <a16:creationId xmlns:a16="http://schemas.microsoft.com/office/drawing/2014/main" id="{550D1F08-83C0-46E4-A22F-F4DB03D48817}"/>
              </a:ext>
            </a:extLst>
          </p:cNvPr>
          <p:cNvGrpSpPr/>
          <p:nvPr/>
        </p:nvGrpSpPr>
        <p:grpSpPr>
          <a:xfrm>
            <a:off x="383906" y="1329615"/>
            <a:ext cx="2087988" cy="413813"/>
            <a:chOff x="223559" y="2354146"/>
            <a:chExt cx="2160000" cy="468000"/>
          </a:xfrm>
        </p:grpSpPr>
        <p:sp>
          <p:nvSpPr>
            <p:cNvPr id="154" name="Prostokąt zaokrąglony 68">
              <a:extLst>
                <a:ext uri="{FF2B5EF4-FFF2-40B4-BE49-F238E27FC236}">
                  <a16:creationId xmlns:a16="http://schemas.microsoft.com/office/drawing/2014/main" id="{38885BE2-DAD9-4846-8CFF-D2B1702204EE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200" b="1">
                  <a:solidFill>
                    <a:srgbClr val="003E48"/>
                  </a:solidFill>
                  <a:latin typeface="Ubuntu"/>
                  <a:cs typeface="Calibri"/>
                </a:rPr>
                <a:t>MARKETING</a:t>
              </a:r>
              <a:endParaRPr lang="pl-PL" sz="1200" b="1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156" name="Prostokąt zaokrąglony 67">
              <a:extLst>
                <a:ext uri="{FF2B5EF4-FFF2-40B4-BE49-F238E27FC236}">
                  <a16:creationId xmlns:a16="http://schemas.microsoft.com/office/drawing/2014/main" id="{090EDDE9-3658-45BF-9956-40C0DB98B687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sp>
        <p:nvSpPr>
          <p:cNvPr id="24" name="Prostokąt 23">
            <a:extLst>
              <a:ext uri="{FF2B5EF4-FFF2-40B4-BE49-F238E27FC236}">
                <a16:creationId xmlns:a16="http://schemas.microsoft.com/office/drawing/2014/main" id="{DD05C4CC-2984-4159-81C7-94F5D37C73DC}"/>
              </a:ext>
            </a:extLst>
          </p:cNvPr>
          <p:cNvSpPr/>
          <p:nvPr/>
        </p:nvSpPr>
        <p:spPr>
          <a:xfrm>
            <a:off x="8433487" y="-12858"/>
            <a:ext cx="606491" cy="548255"/>
          </a:xfrm>
          <a:prstGeom prst="rect">
            <a:avLst/>
          </a:prstGeom>
          <a:solidFill>
            <a:schemeClr val="bg1"/>
          </a:solidFill>
          <a:ln w="3175">
            <a:solidFill>
              <a:srgbClr val="005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323AAF70-FAA5-4E8B-9C0D-20E481AC2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10" y="49376"/>
            <a:ext cx="436644" cy="436644"/>
          </a:xfrm>
          <a:prstGeom prst="rect">
            <a:avLst/>
          </a:prstGeom>
        </p:spPr>
      </p:pic>
      <p:grpSp>
        <p:nvGrpSpPr>
          <p:cNvPr id="31" name="Grupa 30">
            <a:extLst>
              <a:ext uri="{FF2B5EF4-FFF2-40B4-BE49-F238E27FC236}">
                <a16:creationId xmlns:a16="http://schemas.microsoft.com/office/drawing/2014/main" id="{903DC132-97E0-4C9A-8636-C3030882283B}"/>
              </a:ext>
            </a:extLst>
          </p:cNvPr>
          <p:cNvGrpSpPr/>
          <p:nvPr/>
        </p:nvGrpSpPr>
        <p:grpSpPr>
          <a:xfrm>
            <a:off x="2595944" y="1103193"/>
            <a:ext cx="1512000" cy="1050912"/>
            <a:chOff x="4261121" y="707938"/>
            <a:chExt cx="1512000" cy="1050912"/>
          </a:xfrm>
        </p:grpSpPr>
        <p:sp>
          <p:nvSpPr>
            <p:cNvPr id="33" name="Elipsa 56">
              <a:extLst>
                <a:ext uri="{FF2B5EF4-FFF2-40B4-BE49-F238E27FC236}">
                  <a16:creationId xmlns:a16="http://schemas.microsoft.com/office/drawing/2014/main" id="{1891800F-E7BB-487F-A5E5-7AD3727C38E5}"/>
                </a:ext>
              </a:extLst>
            </p:cNvPr>
            <p:cNvSpPr/>
            <p:nvPr/>
          </p:nvSpPr>
          <p:spPr>
            <a:xfrm>
              <a:off x="4680848" y="707938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9B633E01-F012-48E0-95C5-C81463CE679F}"/>
                </a:ext>
              </a:extLst>
            </p:cNvPr>
            <p:cNvGrpSpPr/>
            <p:nvPr/>
          </p:nvGrpSpPr>
          <p:grpSpPr>
            <a:xfrm>
              <a:off x="4261121" y="718312"/>
              <a:ext cx="1512000" cy="1040538"/>
              <a:chOff x="3570883" y="718312"/>
              <a:chExt cx="1512000" cy="1040538"/>
            </a:xfrm>
          </p:grpSpPr>
          <p:sp>
            <p:nvSpPr>
              <p:cNvPr id="35" name="pole tekstowe 34">
                <a:extLst>
                  <a:ext uri="{FF2B5EF4-FFF2-40B4-BE49-F238E27FC236}">
                    <a16:creationId xmlns:a16="http://schemas.microsoft.com/office/drawing/2014/main" id="{3FB5ECD8-54FB-4B58-8706-4E4D2BB21D9F}"/>
                  </a:ext>
                </a:extLst>
              </p:cNvPr>
              <p:cNvSpPr txBox="1"/>
              <p:nvPr/>
            </p:nvSpPr>
            <p:spPr>
              <a:xfrm>
                <a:off x="3570883" y="1420296"/>
                <a:ext cx="15120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8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Paweł Jawor</a:t>
                </a:r>
              </a:p>
              <a:p>
                <a:pPr algn="ctr"/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Brand Manager</a:t>
                </a:r>
              </a:p>
            </p:txBody>
          </p:sp>
          <p:pic>
            <p:nvPicPr>
              <p:cNvPr id="37" name="Obraz 36">
                <a:extLst>
                  <a:ext uri="{FF2B5EF4-FFF2-40B4-BE49-F238E27FC236}">
                    <a16:creationId xmlns:a16="http://schemas.microsoft.com/office/drawing/2014/main" id="{8D018B5C-80EA-441D-868E-76A9039DC8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9786" t="4009" r="25247" b="42989"/>
              <a:stretch/>
            </p:blipFill>
            <p:spPr>
              <a:xfrm>
                <a:off x="3960158" y="718312"/>
                <a:ext cx="719999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contourClr>
                  <a:srgbClr val="333333"/>
                </a:contourClr>
              </a:sp3d>
            </p:spPr>
          </p:pic>
        </p:grp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62D62EB3-7CCE-4DB8-AE04-378F8D3AF2AE}"/>
              </a:ext>
            </a:extLst>
          </p:cNvPr>
          <p:cNvGrpSpPr/>
          <p:nvPr/>
        </p:nvGrpSpPr>
        <p:grpSpPr>
          <a:xfrm>
            <a:off x="4404708" y="1098285"/>
            <a:ext cx="1200970" cy="1067225"/>
            <a:chOff x="2701547" y="4787788"/>
            <a:chExt cx="1601291" cy="1422967"/>
          </a:xfrm>
        </p:grpSpPr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5B895DD2-B9BD-4227-B594-76CBDF1A291F}"/>
                </a:ext>
              </a:extLst>
            </p:cNvPr>
            <p:cNvGrpSpPr/>
            <p:nvPr/>
          </p:nvGrpSpPr>
          <p:grpSpPr>
            <a:xfrm>
              <a:off x="2701547" y="4787788"/>
              <a:ext cx="1601291" cy="1422967"/>
              <a:chOff x="5706042" y="3704365"/>
              <a:chExt cx="1200971" cy="1067225"/>
            </a:xfrm>
          </p:grpSpPr>
          <p:sp>
            <p:nvSpPr>
              <p:cNvPr id="42" name="Elipsa 56">
                <a:extLst>
                  <a:ext uri="{FF2B5EF4-FFF2-40B4-BE49-F238E27FC236}">
                    <a16:creationId xmlns:a16="http://schemas.microsoft.com/office/drawing/2014/main" id="{32116895-AED2-4CA4-BDEE-479F0598AA81}"/>
                  </a:ext>
                </a:extLst>
              </p:cNvPr>
              <p:cNvSpPr/>
              <p:nvPr/>
            </p:nvSpPr>
            <p:spPr>
              <a:xfrm>
                <a:off x="5983272" y="3704365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3" name="Grupa 42">
                <a:extLst>
                  <a:ext uri="{FF2B5EF4-FFF2-40B4-BE49-F238E27FC236}">
                    <a16:creationId xmlns:a16="http://schemas.microsoft.com/office/drawing/2014/main" id="{A6FBE555-32D4-452E-A976-55C72961C905}"/>
                  </a:ext>
                </a:extLst>
              </p:cNvPr>
              <p:cNvGrpSpPr/>
              <p:nvPr/>
            </p:nvGrpSpPr>
            <p:grpSpPr>
              <a:xfrm>
                <a:off x="5706042" y="3719324"/>
                <a:ext cx="1200971" cy="1052266"/>
                <a:chOff x="5706042" y="3729592"/>
                <a:chExt cx="1200971" cy="1052266"/>
              </a:xfrm>
            </p:grpSpPr>
            <p:sp>
              <p:nvSpPr>
                <p:cNvPr id="44" name="pole tekstowe 43">
                  <a:extLst>
                    <a:ext uri="{FF2B5EF4-FFF2-40B4-BE49-F238E27FC236}">
                      <a16:creationId xmlns:a16="http://schemas.microsoft.com/office/drawing/2014/main" id="{4D5ED7C8-3986-4E38-883C-2E1DA01D7B6D}"/>
                    </a:ext>
                  </a:extLst>
                </p:cNvPr>
                <p:cNvSpPr txBox="1"/>
                <p:nvPr/>
              </p:nvSpPr>
              <p:spPr>
                <a:xfrm>
                  <a:off x="5706042" y="4443304"/>
                  <a:ext cx="1200971" cy="33855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ctr"/>
                  <a:r>
                    <a:rPr lang="pl-PL" sz="8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 panose="020B0504030602030204" pitchFamily="34" charset="0"/>
                    </a:rPr>
                    <a:t>Greg </a:t>
                  </a:r>
                  <a:r>
                    <a:rPr lang="pl-PL" sz="800" err="1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 panose="020B0504030602030204" pitchFamily="34" charset="0"/>
                    </a:rPr>
                    <a:t>Cummings</a:t>
                  </a:r>
                  <a:br>
                    <a:rPr lang="pl-PL" sz="8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</a:br>
                  <a:r>
                    <a:rPr lang="pl-PL" sz="800" b="1" err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  <a:t>Community</a:t>
                  </a:r>
                  <a:r>
                    <a:rPr lang="pl-PL" sz="8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 panose="020B0504030602030204" pitchFamily="34" charset="0"/>
                    </a:rPr>
                    <a:t> Manager</a:t>
                  </a:r>
                  <a:endParaRPr lang="en-US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45" name="Owal 16">
                  <a:extLst>
                    <a:ext uri="{FF2B5EF4-FFF2-40B4-BE49-F238E27FC236}">
                      <a16:creationId xmlns:a16="http://schemas.microsoft.com/office/drawing/2014/main" id="{9199A103-C417-474C-867F-AB8042380BA8}"/>
                    </a:ext>
                  </a:extLst>
                </p:cNvPr>
                <p:cNvSpPr/>
                <p:nvPr/>
              </p:nvSpPr>
              <p:spPr>
                <a:xfrm>
                  <a:off x="5946526" y="3729592"/>
                  <a:ext cx="720000" cy="720000"/>
                </a:xfrm>
                <a:prstGeom prst="ellipse">
                  <a:avLst/>
                </a:prstGeom>
                <a:solidFill>
                  <a:srgbClr val="005260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algn="ctr"/>
                  <a:endParaRPr lang="en-AU" sz="800">
                    <a:solidFill>
                      <a:srgbClr val="006C7D"/>
                    </a:solidFill>
                    <a:latin typeface="Ubuntu" panose="020B0504030602030204" pitchFamily="3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pic>
          <p:nvPicPr>
            <p:cNvPr id="41" name="Obraz 40" descr="A picture containing text, wall, person, person&#10;&#10;Description automatically generated">
              <a:extLst>
                <a:ext uri="{FF2B5EF4-FFF2-40B4-BE49-F238E27FC236}">
                  <a16:creationId xmlns:a16="http://schemas.microsoft.com/office/drawing/2014/main" id="{F7C488A9-4C3B-4AC2-859B-DEDCAAFAC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633" b="12633"/>
            <a:stretch/>
          </p:blipFill>
          <p:spPr>
            <a:xfrm>
              <a:off x="3022207" y="4797608"/>
              <a:ext cx="959999" cy="9600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26" name="Prostokąt zaokrąglony 90">
            <a:extLst>
              <a:ext uri="{FF2B5EF4-FFF2-40B4-BE49-F238E27FC236}">
                <a16:creationId xmlns:a16="http://schemas.microsoft.com/office/drawing/2014/main" id="{1051BE0D-09EB-488D-B0C6-A3F856C25272}"/>
              </a:ext>
            </a:extLst>
          </p:cNvPr>
          <p:cNvSpPr/>
          <p:nvPr/>
        </p:nvSpPr>
        <p:spPr>
          <a:xfrm>
            <a:off x="1819710" y="3506263"/>
            <a:ext cx="6876246" cy="299266"/>
          </a:xfrm>
          <a:prstGeom prst="roundRect">
            <a:avLst/>
          </a:prstGeom>
          <a:noFill/>
          <a:ln w="12700">
            <a:solidFill>
              <a:srgbClr val="006C7D">
                <a:alpha val="50000"/>
              </a:srgbClr>
            </a:solidFill>
            <a:headEnd type="none" w="sm" len="sm"/>
            <a:tailEnd type="none" w="sm" len="sm"/>
          </a:ln>
          <a:effectLst>
            <a:glow rad="25400">
              <a:srgbClr val="006C7D">
                <a:alpha val="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pl-PL" sz="1100">
                <a:solidFill>
                  <a:schemeClr val="bg1">
                    <a:lumMod val="10000"/>
                    <a:lumOff val="90000"/>
                  </a:schemeClr>
                </a:solidFill>
                <a:latin typeface="Ubuntu" panose="020B0504030602030204" pitchFamily="34" charset="0"/>
                <a:cs typeface="Calibri"/>
              </a:rPr>
              <a:t> 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805AED0E-849D-4ACB-BDC4-0A9B3542502B}"/>
              </a:ext>
            </a:extLst>
          </p:cNvPr>
          <p:cNvGrpSpPr/>
          <p:nvPr/>
        </p:nvGrpSpPr>
        <p:grpSpPr>
          <a:xfrm>
            <a:off x="2702922" y="3166683"/>
            <a:ext cx="1391728" cy="1088338"/>
            <a:chOff x="846482" y="3702654"/>
            <a:chExt cx="1355713" cy="1060175"/>
          </a:xfrm>
        </p:grpSpPr>
        <p:sp>
          <p:nvSpPr>
            <p:cNvPr id="28" name="Elipsa 56">
              <a:extLst>
                <a:ext uri="{FF2B5EF4-FFF2-40B4-BE49-F238E27FC236}">
                  <a16:creationId xmlns:a16="http://schemas.microsoft.com/office/drawing/2014/main" id="{9A56D1D7-C88E-45DE-932A-4DA403F8D424}"/>
                </a:ext>
              </a:extLst>
            </p:cNvPr>
            <p:cNvSpPr/>
            <p:nvPr/>
          </p:nvSpPr>
          <p:spPr>
            <a:xfrm>
              <a:off x="1192454" y="3702654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58E17048-9C2D-4B5A-BE1C-D5C8FA5306B3}"/>
                </a:ext>
              </a:extLst>
            </p:cNvPr>
            <p:cNvGrpSpPr/>
            <p:nvPr/>
          </p:nvGrpSpPr>
          <p:grpSpPr>
            <a:xfrm>
              <a:off x="846482" y="3719324"/>
              <a:ext cx="1355713" cy="1043505"/>
              <a:chOff x="846482" y="3729592"/>
              <a:chExt cx="1355713" cy="1043505"/>
            </a:xfrm>
          </p:grpSpPr>
          <p:sp>
            <p:nvSpPr>
              <p:cNvPr id="30" name="pole tekstowe 29">
                <a:extLst>
                  <a:ext uri="{FF2B5EF4-FFF2-40B4-BE49-F238E27FC236}">
                    <a16:creationId xmlns:a16="http://schemas.microsoft.com/office/drawing/2014/main" id="{F6243225-0D41-406E-A9A4-9833E852E8E0}"/>
                  </a:ext>
                </a:extLst>
              </p:cNvPr>
              <p:cNvSpPr txBox="1"/>
              <p:nvPr/>
            </p:nvSpPr>
            <p:spPr>
              <a:xfrm>
                <a:off x="846482" y="4443304"/>
                <a:ext cx="1355713" cy="32979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8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Monika </a:t>
                </a:r>
                <a:r>
                  <a:rPr lang="pl-PL" sz="8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Tomecka-Wątroba</a:t>
                </a:r>
                <a:endParaRPr lang="pl-PL" sz="8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pl-PL" sz="800" b="1" err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Administrative</a:t>
                </a:r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 Manager</a:t>
                </a:r>
              </a:p>
            </p:txBody>
          </p:sp>
          <p:pic>
            <p:nvPicPr>
              <p:cNvPr id="46" name="Obraz 49">
                <a:extLst>
                  <a:ext uri="{FF2B5EF4-FFF2-40B4-BE49-F238E27FC236}">
                    <a16:creationId xmlns:a16="http://schemas.microsoft.com/office/drawing/2014/main" id="{DAD572A9-D85E-4717-93C5-BCADD5EE4EF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/>
              <a:srcRect l="8994" t="5248" r="9946" b="25851"/>
              <a:stretch/>
            </p:blipFill>
            <p:spPr>
              <a:xfrm>
                <a:off x="1164339" y="3729592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4CC1A151-B4AD-4E14-8E52-DEEA8EF15A45}"/>
              </a:ext>
            </a:extLst>
          </p:cNvPr>
          <p:cNvGrpSpPr/>
          <p:nvPr/>
        </p:nvGrpSpPr>
        <p:grpSpPr>
          <a:xfrm>
            <a:off x="5939045" y="3173973"/>
            <a:ext cx="1178530" cy="1088338"/>
            <a:chOff x="2494693" y="3702654"/>
            <a:chExt cx="1148033" cy="1060175"/>
          </a:xfrm>
        </p:grpSpPr>
        <p:sp>
          <p:nvSpPr>
            <p:cNvPr id="48" name="Elipsa 56">
              <a:extLst>
                <a:ext uri="{FF2B5EF4-FFF2-40B4-BE49-F238E27FC236}">
                  <a16:creationId xmlns:a16="http://schemas.microsoft.com/office/drawing/2014/main" id="{6A76AC39-D755-45CB-99D7-23D6555237E2}"/>
                </a:ext>
              </a:extLst>
            </p:cNvPr>
            <p:cNvSpPr/>
            <p:nvPr/>
          </p:nvSpPr>
          <p:spPr>
            <a:xfrm>
              <a:off x="2736295" y="3702654"/>
              <a:ext cx="756000" cy="756000"/>
            </a:xfrm>
            <a:prstGeom prst="ellipse">
              <a:avLst/>
            </a:prstGeom>
            <a:solidFill>
              <a:srgbClr val="006C7D"/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7F9359C4-18EF-4F7F-99B1-9FBEFC8AF4F1}"/>
                </a:ext>
              </a:extLst>
            </p:cNvPr>
            <p:cNvGrpSpPr/>
            <p:nvPr/>
          </p:nvGrpSpPr>
          <p:grpSpPr>
            <a:xfrm>
              <a:off x="2494693" y="3719324"/>
              <a:ext cx="1148033" cy="1043505"/>
              <a:chOff x="3043224" y="3729592"/>
              <a:chExt cx="1148033" cy="1043505"/>
            </a:xfrm>
          </p:grpSpPr>
          <p:sp>
            <p:nvSpPr>
              <p:cNvPr id="50" name="pole tekstowe 49">
                <a:extLst>
                  <a:ext uri="{FF2B5EF4-FFF2-40B4-BE49-F238E27FC236}">
                    <a16:creationId xmlns:a16="http://schemas.microsoft.com/office/drawing/2014/main" id="{51EEBCE0-64F9-4418-A54F-DAEB23639DF8}"/>
                  </a:ext>
                </a:extLst>
              </p:cNvPr>
              <p:cNvSpPr txBox="1"/>
              <p:nvPr/>
            </p:nvSpPr>
            <p:spPr>
              <a:xfrm>
                <a:off x="3043224" y="4443304"/>
                <a:ext cx="1148033" cy="32979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8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Andrzej Szafraniec</a:t>
                </a:r>
              </a:p>
              <a:p>
                <a:pPr algn="ctr"/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Chief Board Advisor</a:t>
                </a:r>
              </a:p>
            </p:txBody>
          </p:sp>
          <p:pic>
            <p:nvPicPr>
              <p:cNvPr id="51" name="Obraz 49">
                <a:extLst>
                  <a:ext uri="{FF2B5EF4-FFF2-40B4-BE49-F238E27FC236}">
                    <a16:creationId xmlns:a16="http://schemas.microsoft.com/office/drawing/2014/main" id="{C46D6CFC-9E25-4C08-801E-517F0615C2F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/>
              <a:srcRect l="8245" t="9449" r="10643" b="21606"/>
              <a:stretch/>
            </p:blipFill>
            <p:spPr>
              <a:xfrm>
                <a:off x="3257239" y="3729592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E002AD3D-912E-4835-8066-36437E04197A}"/>
              </a:ext>
            </a:extLst>
          </p:cNvPr>
          <p:cNvGrpSpPr/>
          <p:nvPr/>
        </p:nvGrpSpPr>
        <p:grpSpPr>
          <a:xfrm>
            <a:off x="383906" y="3445723"/>
            <a:ext cx="2087988" cy="413813"/>
            <a:chOff x="223559" y="2354146"/>
            <a:chExt cx="2160000" cy="468000"/>
          </a:xfrm>
        </p:grpSpPr>
        <p:sp>
          <p:nvSpPr>
            <p:cNvPr id="53" name="Prostokąt zaokrąglony 68">
              <a:extLst>
                <a:ext uri="{FF2B5EF4-FFF2-40B4-BE49-F238E27FC236}">
                  <a16:creationId xmlns:a16="http://schemas.microsoft.com/office/drawing/2014/main" id="{8DB5D433-429A-48CC-B728-F793BF0D6D27}"/>
                </a:ext>
              </a:extLst>
            </p:cNvPr>
            <p:cNvSpPr/>
            <p:nvPr/>
          </p:nvSpPr>
          <p:spPr>
            <a:xfrm>
              <a:off x="223559" y="2374998"/>
              <a:ext cx="2160000" cy="432000"/>
            </a:xfrm>
            <a:prstGeom prst="roundRect">
              <a:avLst/>
            </a:prstGeom>
            <a:solidFill>
              <a:srgbClr val="006E7D"/>
            </a:solidFill>
            <a:ln>
              <a:noFill/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r>
                <a:rPr lang="pl-PL" sz="1200" b="1">
                  <a:solidFill>
                    <a:srgbClr val="003E48"/>
                  </a:solidFill>
                  <a:latin typeface="Ubuntu"/>
                  <a:cs typeface="Calibri"/>
                </a:rPr>
                <a:t>ADMINISTRACJA</a:t>
              </a:r>
              <a:endParaRPr lang="pl-PL" sz="1200" b="1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  <p:sp>
          <p:nvSpPr>
            <p:cNvPr id="54" name="Prostokąt zaokrąglony 67">
              <a:extLst>
                <a:ext uri="{FF2B5EF4-FFF2-40B4-BE49-F238E27FC236}">
                  <a16:creationId xmlns:a16="http://schemas.microsoft.com/office/drawing/2014/main" id="{0FE1EBE7-C54A-433F-B09B-7470ED14F9DB}"/>
                </a:ext>
              </a:extLst>
            </p:cNvPr>
            <p:cNvSpPr/>
            <p:nvPr/>
          </p:nvSpPr>
          <p:spPr>
            <a:xfrm rot="21411546">
              <a:off x="313559" y="2354146"/>
              <a:ext cx="1980000" cy="468000"/>
            </a:xfrm>
            <a:prstGeom prst="roundRect">
              <a:avLst/>
            </a:prstGeom>
            <a:noFill/>
            <a:ln w="12700">
              <a:solidFill>
                <a:srgbClr val="005260"/>
              </a:solidFill>
              <a:headEnd type="none" w="sm" len="sm"/>
              <a:tailEnd type="none" w="sm" len="sm"/>
            </a:ln>
            <a:effectLst>
              <a:glow rad="25400">
                <a:srgbClr val="006C7D">
                  <a:alpha val="0"/>
                </a:srgb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algn="ctr"/>
              <a:endParaRPr lang="pl-PL" sz="1200">
                <a:solidFill>
                  <a:srgbClr val="003E48"/>
                </a:solidFill>
                <a:latin typeface="Ubuntu" panose="020B0504030602030204" pitchFamily="34" charset="0"/>
                <a:cs typeface="Calibri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D4CA7881-980A-4A81-A3F1-77605F0DF69C}"/>
              </a:ext>
            </a:extLst>
          </p:cNvPr>
          <p:cNvGrpSpPr/>
          <p:nvPr/>
        </p:nvGrpSpPr>
        <p:grpSpPr>
          <a:xfrm>
            <a:off x="7337448" y="3160305"/>
            <a:ext cx="1236236" cy="1088338"/>
            <a:chOff x="7451783" y="2773473"/>
            <a:chExt cx="2375690" cy="2091474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ED25FE2F-9673-4EC1-AE5F-A3399877B733}"/>
                </a:ext>
              </a:extLst>
            </p:cNvPr>
            <p:cNvGrpSpPr/>
            <p:nvPr/>
          </p:nvGrpSpPr>
          <p:grpSpPr>
            <a:xfrm>
              <a:off x="7451783" y="2773473"/>
              <a:ext cx="2375690" cy="2091474"/>
              <a:chOff x="2466588" y="3702654"/>
              <a:chExt cx="1204245" cy="1060175"/>
            </a:xfrm>
          </p:grpSpPr>
          <p:sp>
            <p:nvSpPr>
              <p:cNvPr id="58" name="Elipsa 56">
                <a:extLst>
                  <a:ext uri="{FF2B5EF4-FFF2-40B4-BE49-F238E27FC236}">
                    <a16:creationId xmlns:a16="http://schemas.microsoft.com/office/drawing/2014/main" id="{8A032719-BAA4-44E3-939D-3987E16D710E}"/>
                  </a:ext>
                </a:extLst>
              </p:cNvPr>
              <p:cNvSpPr/>
              <p:nvPr/>
            </p:nvSpPr>
            <p:spPr>
              <a:xfrm>
                <a:off x="2736295" y="3702654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" name="pole tekstowe 58">
                <a:extLst>
                  <a:ext uri="{FF2B5EF4-FFF2-40B4-BE49-F238E27FC236}">
                    <a16:creationId xmlns:a16="http://schemas.microsoft.com/office/drawing/2014/main" id="{B53164E4-3A4F-486B-A26A-51F5F5676D38}"/>
                  </a:ext>
                </a:extLst>
              </p:cNvPr>
              <p:cNvSpPr txBox="1"/>
              <p:nvPr/>
            </p:nvSpPr>
            <p:spPr>
              <a:xfrm>
                <a:off x="2466588" y="4433036"/>
                <a:ext cx="1204245" cy="32979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8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Dominika Wcisło</a:t>
                </a:r>
              </a:p>
              <a:p>
                <a:pPr algn="ctr"/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Junior Board Advisor</a:t>
                </a:r>
              </a:p>
            </p:txBody>
          </p:sp>
        </p:grpSp>
        <p:pic>
          <p:nvPicPr>
            <p:cNvPr id="57" name="Obraz 56" descr="Obraz zawierający tekst, osoba, ściana, wewnątrz&#10;&#10;Opis wygenerowany automatycznie">
              <a:extLst>
                <a:ext uri="{FF2B5EF4-FFF2-40B4-BE49-F238E27FC236}">
                  <a16:creationId xmlns:a16="http://schemas.microsoft.com/office/drawing/2014/main" id="{09E20404-5D3D-4BD0-B302-C80B07F09E4F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5" t="11135" r="5520" b="19809"/>
            <a:stretch/>
          </p:blipFill>
          <p:spPr>
            <a:xfrm>
              <a:off x="7966728" y="2802692"/>
              <a:ext cx="1422000" cy="1422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A870ABF7-E3A9-418F-9B45-17DF991CBDC8}"/>
              </a:ext>
            </a:extLst>
          </p:cNvPr>
          <p:cNvGrpSpPr/>
          <p:nvPr/>
        </p:nvGrpSpPr>
        <p:grpSpPr>
          <a:xfrm>
            <a:off x="4367374" y="3153637"/>
            <a:ext cx="1358064" cy="1211448"/>
            <a:chOff x="7037404" y="2006730"/>
            <a:chExt cx="1957359" cy="1746043"/>
          </a:xfrm>
        </p:grpSpPr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34BD45F8-95E6-4AA3-A7A2-16850C5774B0}"/>
                </a:ext>
              </a:extLst>
            </p:cNvPr>
            <p:cNvGrpSpPr/>
            <p:nvPr/>
          </p:nvGrpSpPr>
          <p:grpSpPr>
            <a:xfrm>
              <a:off x="7037404" y="2006730"/>
              <a:ext cx="1957359" cy="1746043"/>
              <a:chOff x="2407252" y="3702654"/>
              <a:chExt cx="1322920" cy="1180100"/>
            </a:xfrm>
          </p:grpSpPr>
          <p:sp>
            <p:nvSpPr>
              <p:cNvPr id="63" name="Elipsa 56">
                <a:extLst>
                  <a:ext uri="{FF2B5EF4-FFF2-40B4-BE49-F238E27FC236}">
                    <a16:creationId xmlns:a16="http://schemas.microsoft.com/office/drawing/2014/main" id="{FE9E5C1C-271F-4276-8BED-FC5DDAC69431}"/>
                  </a:ext>
                </a:extLst>
              </p:cNvPr>
              <p:cNvSpPr/>
              <p:nvPr/>
            </p:nvSpPr>
            <p:spPr>
              <a:xfrm>
                <a:off x="2736295" y="3702654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02BB73E4-EEB3-468A-9123-8B618FBF775D}"/>
                  </a:ext>
                </a:extLst>
              </p:cNvPr>
              <p:cNvSpPr txBox="1"/>
              <p:nvPr/>
            </p:nvSpPr>
            <p:spPr>
              <a:xfrm>
                <a:off x="2407252" y="4433036"/>
                <a:ext cx="1322920" cy="44971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pl-PL" sz="80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Adam </a:t>
                </a:r>
                <a:r>
                  <a:rPr lang="pl-PL" sz="800" err="1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</a:rPr>
                  <a:t>Torchała</a:t>
                </a:r>
                <a:endParaRPr lang="pl-PL" sz="800">
                  <a:solidFill>
                    <a:schemeClr val="bg1">
                      <a:lumMod val="50000"/>
                      <a:lumOff val="50000"/>
                    </a:schemeClr>
                  </a:solidFill>
                  <a:latin typeface="Ubuntu" panose="020B0504030602030204" pitchFamily="34" charset="0"/>
                </a:endParaRPr>
              </a:p>
              <a:p>
                <a:pPr algn="ctr"/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Financial and Operating</a:t>
                </a:r>
                <a:b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</a:br>
                <a:r>
                  <a:rPr lang="pl-PL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 panose="020B0504030602030204" pitchFamily="34" charset="0"/>
                  </a:rPr>
                  <a:t>Office</a:t>
                </a:r>
              </a:p>
            </p:txBody>
          </p:sp>
        </p:grpSp>
        <p:pic>
          <p:nvPicPr>
            <p:cNvPr id="62" name="Picture 2" descr="Adam Torchała (@atorchala) | Twitter">
              <a:extLst>
                <a:ext uri="{FF2B5EF4-FFF2-40B4-BE49-F238E27FC236}">
                  <a16:creationId xmlns:a16="http://schemas.microsoft.com/office/drawing/2014/main" id="{BC998D59-07AA-4125-9750-83407E58A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9" t="5800" r="14474" b="20414"/>
            <a:stretch/>
          </p:blipFill>
          <p:spPr bwMode="auto">
            <a:xfrm>
              <a:off x="7524246" y="2025533"/>
              <a:ext cx="1068180" cy="10665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a 38">
            <a:extLst>
              <a:ext uri="{FF2B5EF4-FFF2-40B4-BE49-F238E27FC236}">
                <a16:creationId xmlns:a16="http://schemas.microsoft.com/office/drawing/2014/main" id="{FCF6D3E7-A74E-57F1-83EB-9D3F7C14FB47}"/>
              </a:ext>
            </a:extLst>
          </p:cNvPr>
          <p:cNvGrpSpPr/>
          <p:nvPr/>
        </p:nvGrpSpPr>
        <p:grpSpPr>
          <a:xfrm>
            <a:off x="6063914" y="1104635"/>
            <a:ext cx="910719" cy="1067225"/>
            <a:chOff x="2864889" y="4787788"/>
            <a:chExt cx="1214290" cy="1422967"/>
          </a:xfrm>
        </p:grpSpPr>
        <p:grpSp>
          <p:nvGrpSpPr>
            <p:cNvPr id="3" name="Grupa 39">
              <a:extLst>
                <a:ext uri="{FF2B5EF4-FFF2-40B4-BE49-F238E27FC236}">
                  <a16:creationId xmlns:a16="http://schemas.microsoft.com/office/drawing/2014/main" id="{FEEB4350-F863-E5D5-857D-7801B3DDAB4F}"/>
                </a:ext>
              </a:extLst>
            </p:cNvPr>
            <p:cNvGrpSpPr/>
            <p:nvPr/>
          </p:nvGrpSpPr>
          <p:grpSpPr>
            <a:xfrm>
              <a:off x="2864889" y="4787788"/>
              <a:ext cx="1214290" cy="1422967"/>
              <a:chOff x="5828552" y="3704365"/>
              <a:chExt cx="910720" cy="1067225"/>
            </a:xfrm>
          </p:grpSpPr>
          <p:sp>
            <p:nvSpPr>
              <p:cNvPr id="5" name="Elipsa 56">
                <a:extLst>
                  <a:ext uri="{FF2B5EF4-FFF2-40B4-BE49-F238E27FC236}">
                    <a16:creationId xmlns:a16="http://schemas.microsoft.com/office/drawing/2014/main" id="{C76EEF77-ED5F-9A72-BEBD-05BE8A40490B}"/>
                  </a:ext>
                </a:extLst>
              </p:cNvPr>
              <p:cNvSpPr/>
              <p:nvPr/>
            </p:nvSpPr>
            <p:spPr>
              <a:xfrm>
                <a:off x="5983272" y="3704365"/>
                <a:ext cx="756000" cy="756000"/>
              </a:xfrm>
              <a:prstGeom prst="ellipse">
                <a:avLst/>
              </a:prstGeom>
              <a:solidFill>
                <a:srgbClr val="006C7D"/>
              </a:solidFill>
              <a:ln w="1587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91425" tIns="91425" rIns="91425" bIns="91425" rtlCol="0" anchor="ctr" anchorCtr="0">
                <a:noAutofit/>
              </a:bodyPr>
              <a:lstStyle/>
              <a:p>
                <a:pPr algn="ctr"/>
                <a:endParaRPr lang="pl-PL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6" name="Grupa 42">
                <a:extLst>
                  <a:ext uri="{FF2B5EF4-FFF2-40B4-BE49-F238E27FC236}">
                    <a16:creationId xmlns:a16="http://schemas.microsoft.com/office/drawing/2014/main" id="{97DC96F9-F969-B7F7-424F-3152AD1EAE64}"/>
                  </a:ext>
                </a:extLst>
              </p:cNvPr>
              <p:cNvGrpSpPr/>
              <p:nvPr/>
            </p:nvGrpSpPr>
            <p:grpSpPr>
              <a:xfrm>
                <a:off x="5828552" y="3719324"/>
                <a:ext cx="837974" cy="1052266"/>
                <a:chOff x="5828552" y="3729592"/>
                <a:chExt cx="837974" cy="1052266"/>
              </a:xfrm>
            </p:grpSpPr>
            <p:sp>
              <p:nvSpPr>
                <p:cNvPr id="7" name="pole tekstowe 43">
                  <a:extLst>
                    <a:ext uri="{FF2B5EF4-FFF2-40B4-BE49-F238E27FC236}">
                      <a16:creationId xmlns:a16="http://schemas.microsoft.com/office/drawing/2014/main" id="{9E31D85B-B5A5-1C9F-D337-F5531BB63B53}"/>
                    </a:ext>
                  </a:extLst>
                </p:cNvPr>
                <p:cNvSpPr txBox="1"/>
                <p:nvPr/>
              </p:nvSpPr>
              <p:spPr>
                <a:xfrm>
                  <a:off x="5828552" y="4443304"/>
                  <a:ext cx="816250" cy="3385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pl-PL" sz="800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latin typeface="Ubuntu"/>
                    </a:rPr>
                    <a:t>Paul Milewski</a:t>
                  </a:r>
                  <a:br>
                    <a:rPr lang="pl-PL" sz="800" b="1">
                      <a:latin typeface="Ubuntu" panose="020B0504030602030204" pitchFamily="34" charset="0"/>
                    </a:rPr>
                  </a:br>
                  <a:r>
                    <a:rPr lang="pl-PL" sz="800" b="1">
                      <a:solidFill>
                        <a:schemeClr val="bg1">
                          <a:lumMod val="10000"/>
                          <a:lumOff val="90000"/>
                        </a:schemeClr>
                      </a:solidFill>
                      <a:latin typeface="Ubuntu"/>
                    </a:rPr>
                    <a:t>PR Manager</a:t>
                  </a:r>
                  <a:endParaRPr lang="en-US" sz="800" b="1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Ubuntu"/>
                  </a:endParaRPr>
                </a:p>
              </p:txBody>
            </p:sp>
            <p:sp>
              <p:nvSpPr>
                <p:cNvPr id="8" name="Owal 16">
                  <a:extLst>
                    <a:ext uri="{FF2B5EF4-FFF2-40B4-BE49-F238E27FC236}">
                      <a16:creationId xmlns:a16="http://schemas.microsoft.com/office/drawing/2014/main" id="{1FE0DD30-65F3-61D0-E0B9-FD8E4B630457}"/>
                    </a:ext>
                  </a:extLst>
                </p:cNvPr>
                <p:cNvSpPr/>
                <p:nvPr/>
              </p:nvSpPr>
              <p:spPr>
                <a:xfrm>
                  <a:off x="5946526" y="3729592"/>
                  <a:ext cx="720000" cy="720000"/>
                </a:xfrm>
                <a:prstGeom prst="ellipse">
                  <a:avLst/>
                </a:prstGeom>
                <a:solidFill>
                  <a:srgbClr val="005260"/>
                </a:solidFill>
                <a:ln w="158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spcFirstLastPara="1" wrap="square" lIns="91425" tIns="91425" rIns="91425" bIns="91425" rtlCol="0" anchor="ctr" anchorCtr="0">
                  <a:noAutofit/>
                </a:bodyPr>
                <a:lstStyle/>
                <a:p>
                  <a:pPr algn="ctr"/>
                  <a:endParaRPr lang="en-AU" sz="800">
                    <a:solidFill>
                      <a:srgbClr val="006C7D"/>
                    </a:solidFill>
                    <a:latin typeface="Ubuntu" panose="020B0504030602030204" pitchFamily="3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pic>
          <p:nvPicPr>
            <p:cNvPr id="4" name="Obraz 40">
              <a:extLst>
                <a:ext uri="{FF2B5EF4-FFF2-40B4-BE49-F238E27FC236}">
                  <a16:creationId xmlns:a16="http://schemas.microsoft.com/office/drawing/2014/main" id="{C10EB6CD-7138-EDEB-B55C-A5F4764E7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/>
            <a:stretch/>
          </p:blipFill>
          <p:spPr>
            <a:xfrm>
              <a:off x="3022207" y="4797608"/>
              <a:ext cx="959998" cy="9600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4985075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 cap="flat" cmpd="sng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spcFirstLastPara="1" wrap="square" lIns="91425" tIns="91425" rIns="91425" bIns="91425" anchor="ctr" anchorCtr="0">
        <a:noAutofit/>
      </a:bodyPr>
      <a:lstStyle>
        <a:defPPr marL="0" indent="0" algn="ctr" rtl="0">
          <a:spcBef>
            <a:spcPts val="0"/>
          </a:spcBef>
          <a:spcAft>
            <a:spcPts val="0"/>
          </a:spcAft>
          <a:buNone/>
          <a:defRPr sz="1000" dirty="0">
            <a:solidFill>
              <a:schemeClr val="tx1"/>
            </a:solidFill>
            <a:latin typeface="Roboto"/>
            <a:ea typeface="Roboto"/>
            <a:cs typeface="Roboto"/>
            <a:sym typeface="Roboto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Pokaz na ekranie (16:9)</PresentationFormat>
  <Slides>27</Slides>
  <Notes>27</Notes>
  <HiddenSlides>0</HiddenSlide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27</vt:i4>
      </vt:variant>
    </vt:vector>
  </HeadingPairs>
  <TitlesOfParts>
    <vt:vector size="29" baseType="lpstr">
      <vt:lpstr>Simple Dark</vt:lpstr>
      <vt:lpstr>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</dc:creator>
  <cp:revision>2</cp:revision>
  <dcterms:modified xsi:type="dcterms:W3CDTF">2023-01-09T19:19:45Z</dcterms:modified>
</cp:coreProperties>
</file>